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29"/>
  </p:notesMasterIdLst>
  <p:sldIdLst>
    <p:sldId id="256" r:id="rId2"/>
    <p:sldId id="314" r:id="rId3"/>
    <p:sldId id="291" r:id="rId4"/>
    <p:sldId id="260" r:id="rId5"/>
    <p:sldId id="292" r:id="rId6"/>
    <p:sldId id="294" r:id="rId7"/>
    <p:sldId id="293" r:id="rId8"/>
    <p:sldId id="266" r:id="rId9"/>
    <p:sldId id="297" r:id="rId10"/>
    <p:sldId id="298" r:id="rId11"/>
    <p:sldId id="299" r:id="rId12"/>
    <p:sldId id="263" r:id="rId13"/>
    <p:sldId id="273" r:id="rId14"/>
    <p:sldId id="301" r:id="rId15"/>
    <p:sldId id="302" r:id="rId16"/>
    <p:sldId id="303" r:id="rId17"/>
    <p:sldId id="304" r:id="rId18"/>
    <p:sldId id="305" r:id="rId19"/>
    <p:sldId id="306" r:id="rId20"/>
    <p:sldId id="308" r:id="rId21"/>
    <p:sldId id="309" r:id="rId22"/>
    <p:sldId id="310" r:id="rId23"/>
    <p:sldId id="311" r:id="rId24"/>
    <p:sldId id="312" r:id="rId25"/>
    <p:sldId id="313" r:id="rId26"/>
    <p:sldId id="259" r:id="rId27"/>
    <p:sldId id="283" r:id="rId28"/>
  </p:sldIdLst>
  <p:sldSz cx="9144000" cy="5143500" type="screen16x9"/>
  <p:notesSz cx="6858000" cy="9144000"/>
  <p:embeddedFontLst>
    <p:embeddedFont>
      <p:font typeface="Algerian" panose="04020705040A02060702" pitchFamily="82" charset="0"/>
      <p:regular r:id="rId30"/>
    </p:embeddedFont>
    <p:embeddedFont>
      <p:font typeface="Century Gothic" panose="020B0502020202020204" pitchFamily="34" charset="0"/>
      <p:regular r:id="rId31"/>
      <p:bold r:id="rId32"/>
      <p:italic r:id="rId33"/>
      <p:boldItalic r:id="rId34"/>
    </p:embeddedFont>
    <p:embeddedFont>
      <p:font typeface="Livvic" pitchFamily="2" charset="0"/>
      <p:regular r:id="rId35"/>
      <p:bold r:id="rId36"/>
      <p:italic r:id="rId37"/>
      <p:boldItalic r:id="rId38"/>
    </p:embeddedFont>
    <p:embeddedFont>
      <p:font typeface="Oswald" panose="00000500000000000000" pitchFamily="2" charset="0"/>
      <p:regular r:id="rId39"/>
      <p:bold r:id="rId40"/>
    </p:embeddedFont>
    <p:embeddedFont>
      <p:font typeface="Roboto" panose="02000000000000000000" pitchFamily="2" charset="0"/>
      <p:regular r:id="rId41"/>
      <p:bold r:id="rId42"/>
      <p:italic r:id="rId43"/>
      <p:boldItalic r:id="rId44"/>
    </p:embeddedFont>
    <p:embeddedFont>
      <p:font typeface="Roboto Condensed Light" panose="02000000000000000000" pitchFamily="2" charset="0"/>
      <p:regular r:id="rId45"/>
      <p:italic r:id="rId46"/>
    </p:embeddedFont>
    <p:embeddedFont>
      <p:font typeface="Wingdings 3" panose="05040102010807070707" pitchFamily="18" charset="2"/>
      <p:regular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66FF66"/>
    <a:srgbClr val="FF9900"/>
    <a:srgbClr val="00FFFF"/>
    <a:srgbClr val="99FF99"/>
    <a:srgbClr val="BE8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4" autoAdjust="0"/>
    <p:restoredTop sz="94660"/>
  </p:normalViewPr>
  <p:slideViewPr>
    <p:cSldViewPr snapToGrid="0">
      <p:cViewPr varScale="1">
        <p:scale>
          <a:sx n="78" d="100"/>
          <a:sy n="78" d="100"/>
        </p:scale>
        <p:origin x="100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77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364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960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8825dcd4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28825dcd4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248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359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9184561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684248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56461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a:t>Click to edit Master title style</a:t>
            </a:r>
            <a:endParaRPr lang="en-US" dirty="0"/>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204975668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9215928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4348194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4025739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9268030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512253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20489015"/>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spTree>
    <p:extLst>
      <p:ext uri="{BB962C8B-B14F-4D97-AF65-F5344CB8AC3E}">
        <p14:creationId xmlns:p14="http://schemas.microsoft.com/office/powerpoint/2010/main" val="1442648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9560469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39499016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5366466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2035216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4085645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3388609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0378287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992750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4464526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56062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p:txBody>
          <a:bodyPr/>
          <a:lstStyle/>
          <a:p>
            <a:fld id="{48A87A34-81AB-432B-8DAE-1953F412C126}" type="datetimeFigureOut">
              <a:rPr lang="en-US" smtClean="0"/>
              <a:pPr/>
              <a:t>10/20/2023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2469839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233831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5">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6">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7">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28">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48A87A34-81AB-432B-8DAE-1953F412C126}" type="datetimeFigureOut">
              <a:rPr lang="en-US" smtClean="0"/>
              <a:pPr/>
              <a:t>10/20/2023</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21083183"/>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 id="2147483710" r:id="rId19"/>
    <p:sldLayoutId id="2147483711" r:id="rId20"/>
    <p:sldLayoutId id="2147483712" r:id="rId21"/>
    <p:sldLayoutId id="2147483713" r:id="rId22"/>
    <p:sldLayoutId id="2147483714" r:id="rId23"/>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579664" y="319988"/>
            <a:ext cx="8286751" cy="141242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4800" dirty="0">
                <a:solidFill>
                  <a:schemeClr val="tx1">
                    <a:lumMod val="95000"/>
                    <a:lumOff val="5000"/>
                  </a:schemeClr>
                </a:solidFill>
                <a:latin typeface="Algerian" panose="04020705040A02060702" pitchFamily="82" charset="0"/>
                <a:cs typeface="Times New Roman" panose="02020603050405020304" pitchFamily="18" charset="0"/>
              </a:rPr>
              <a:t> </a:t>
            </a:r>
            <a:r>
              <a:rPr lang="en" sz="4800" u="sng" dirty="0">
                <a:solidFill>
                  <a:schemeClr val="tx1">
                    <a:lumMod val="95000"/>
                    <a:lumOff val="5000"/>
                  </a:schemeClr>
                </a:solidFill>
                <a:latin typeface="Algerian" panose="04020705040A02060702" pitchFamily="82" charset="0"/>
                <a:cs typeface="Times New Roman" panose="02020603050405020304" pitchFamily="18" charset="0"/>
              </a:rPr>
              <a:t>ONLINE MART APPLICATION</a:t>
            </a:r>
            <a:endParaRPr sz="4800" u="sng" dirty="0">
              <a:solidFill>
                <a:schemeClr val="tx1">
                  <a:lumMod val="95000"/>
                  <a:lumOff val="5000"/>
                </a:schemeClr>
              </a:solidFill>
              <a:latin typeface="Algerian" panose="04020705040A02060702" pitchFamily="82" charset="0"/>
              <a:cs typeface="Times New Roman" panose="02020603050405020304" pitchFamily="18" charset="0"/>
            </a:endParaRPr>
          </a:p>
        </p:txBody>
      </p:sp>
      <p:sp>
        <p:nvSpPr>
          <p:cNvPr id="213" name="Google Shape;213;p22"/>
          <p:cNvSpPr txBox="1">
            <a:spLocks noGrp="1"/>
          </p:cNvSpPr>
          <p:nvPr>
            <p:ph type="subTitle" idx="1"/>
          </p:nvPr>
        </p:nvSpPr>
        <p:spPr>
          <a:xfrm>
            <a:off x="416379" y="1975758"/>
            <a:ext cx="3077935" cy="7574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sz="1600" b="1" dirty="0">
              <a:solidFill>
                <a:schemeClr val="tx2">
                  <a:lumMod val="50000"/>
                </a:schemeClr>
              </a:solidFill>
              <a:latin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r>
              <a:rPr lang="en" sz="1600" b="1" u="sng" dirty="0">
                <a:solidFill>
                  <a:schemeClr val="tx2">
                    <a:lumMod val="50000"/>
                  </a:schemeClr>
                </a:solidFill>
                <a:latin typeface="Times New Roman" panose="02020603050405020304" pitchFamily="18" charset="0"/>
                <a:cs typeface="Times New Roman" panose="02020603050405020304" pitchFamily="18" charset="0"/>
              </a:rPr>
              <a:t>UNDER THE GUIDANCE OF:</a:t>
            </a:r>
          </a:p>
          <a:p>
            <a:pPr marL="0" lvl="0" indent="0" algn="ctr" rtl="0">
              <a:spcBef>
                <a:spcPts val="0"/>
              </a:spcBef>
              <a:spcAft>
                <a:spcPts val="0"/>
              </a:spcAft>
              <a:buNone/>
            </a:pPr>
            <a:r>
              <a:rPr lang="en" sz="1600" b="1" dirty="0">
                <a:solidFill>
                  <a:schemeClr val="tx1">
                    <a:lumMod val="95000"/>
                    <a:lumOff val="5000"/>
                  </a:schemeClr>
                </a:solidFill>
                <a:latin typeface="Times New Roman" panose="02020603050405020304" pitchFamily="18" charset="0"/>
                <a:cs typeface="Times New Roman" panose="02020603050405020304" pitchFamily="18" charset="0"/>
              </a:rPr>
              <a:t>POOJA MEHTA</a:t>
            </a:r>
            <a:endParaRPr sz="16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277E4D8-1189-6838-0E4E-70E92714E55B}"/>
              </a:ext>
            </a:extLst>
          </p:cNvPr>
          <p:cNvSpPr txBox="1"/>
          <p:nvPr/>
        </p:nvSpPr>
        <p:spPr>
          <a:xfrm>
            <a:off x="5299255" y="1932088"/>
            <a:ext cx="3428365" cy="2185214"/>
          </a:xfrm>
          <a:prstGeom prst="rect">
            <a:avLst/>
          </a:prstGeom>
          <a:noFill/>
        </p:spPr>
        <p:txBody>
          <a:bodyPr wrap="square">
            <a:spAutoFit/>
          </a:bodyPr>
          <a:lstStyle/>
          <a:p>
            <a:pPr algn="ctr"/>
            <a:endParaRPr lang="en-US" b="1" dirty="0">
              <a:solidFill>
                <a:schemeClr val="tx1">
                  <a:lumMod val="85000"/>
                  <a:lumOff val="15000"/>
                </a:schemeClr>
              </a:solidFill>
              <a:latin typeface="Times New Roman" panose="02020603050405020304" pitchFamily="18" charset="0"/>
              <a:cs typeface="Times New Roman" panose="02020603050405020304" pitchFamily="18" charset="0"/>
            </a:endParaRPr>
          </a:p>
          <a:p>
            <a:pPr algn="ctr"/>
            <a:r>
              <a:rPr lang="en-US" b="1" u="sng" dirty="0">
                <a:solidFill>
                  <a:schemeClr val="tx2">
                    <a:lumMod val="50000"/>
                  </a:schemeClr>
                </a:solidFill>
                <a:latin typeface="Times New Roman" panose="02020603050405020304" pitchFamily="18" charset="0"/>
                <a:cs typeface="Times New Roman" panose="02020603050405020304" pitchFamily="18" charset="0"/>
              </a:rPr>
              <a:t>SUBMITTED BY:</a:t>
            </a:r>
          </a:p>
          <a:p>
            <a:pPr algn="ctr"/>
            <a:endParaRPr lang="en-US" sz="14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algn="r"/>
            <a:r>
              <a:rPr lang="en-US" sz="1400" b="1" dirty="0">
                <a:solidFill>
                  <a:schemeClr val="tx1">
                    <a:lumMod val="85000"/>
                    <a:lumOff val="15000"/>
                  </a:schemeClr>
                </a:solidFill>
                <a:latin typeface="Times New Roman" panose="02020603050405020304" pitchFamily="18" charset="0"/>
                <a:cs typeface="Times New Roman" panose="02020603050405020304" pitchFamily="18" charset="0"/>
              </a:rPr>
              <a:t>                        </a:t>
            </a:r>
            <a:r>
              <a:rPr lang="en-US" sz="1400" b="1" dirty="0">
                <a:solidFill>
                  <a:schemeClr val="tx1">
                    <a:lumMod val="95000"/>
                    <a:lumOff val="5000"/>
                  </a:schemeClr>
                </a:solidFill>
                <a:latin typeface="Times New Roman" panose="02020603050405020304" pitchFamily="18" charset="0"/>
                <a:cs typeface="Times New Roman" panose="02020603050405020304" pitchFamily="18" charset="0"/>
              </a:rPr>
              <a:t>SYED SAQEEB SAQLIAN</a:t>
            </a:r>
          </a:p>
          <a:p>
            <a:pPr algn="r"/>
            <a:r>
              <a:rPr lang="en-US" sz="1400" b="1" dirty="0">
                <a:solidFill>
                  <a:schemeClr val="tx1">
                    <a:lumMod val="95000"/>
                    <a:lumOff val="5000"/>
                  </a:schemeClr>
                </a:solidFill>
                <a:latin typeface="Times New Roman" panose="02020603050405020304" pitchFamily="18" charset="0"/>
                <a:cs typeface="Times New Roman" panose="02020603050405020304" pitchFamily="18" charset="0"/>
              </a:rPr>
              <a:t>B.AKASH</a:t>
            </a:r>
          </a:p>
          <a:p>
            <a:pPr algn="r"/>
            <a:r>
              <a:rPr lang="en-US" sz="1400" b="1" dirty="0">
                <a:solidFill>
                  <a:schemeClr val="tx1">
                    <a:lumMod val="95000"/>
                    <a:lumOff val="5000"/>
                  </a:schemeClr>
                </a:solidFill>
                <a:latin typeface="Times New Roman" panose="02020603050405020304" pitchFamily="18" charset="0"/>
                <a:cs typeface="Times New Roman" panose="02020603050405020304" pitchFamily="18" charset="0"/>
              </a:rPr>
              <a:t>CHETHAN </a:t>
            </a:r>
          </a:p>
          <a:p>
            <a:pPr algn="r"/>
            <a:r>
              <a:rPr lang="en-US" sz="1400" b="1" dirty="0">
                <a:solidFill>
                  <a:schemeClr val="tx1">
                    <a:lumMod val="95000"/>
                    <a:lumOff val="5000"/>
                  </a:schemeClr>
                </a:solidFill>
                <a:latin typeface="Times New Roman" panose="02020603050405020304" pitchFamily="18" charset="0"/>
                <a:cs typeface="Times New Roman" panose="02020603050405020304" pitchFamily="18" charset="0"/>
              </a:rPr>
              <a:t>GAGANA .M V</a:t>
            </a:r>
          </a:p>
          <a:p>
            <a:pPr algn="r"/>
            <a:r>
              <a:rPr lang="en-US" sz="1400" b="1" dirty="0">
                <a:solidFill>
                  <a:schemeClr val="tx1">
                    <a:lumMod val="95000"/>
                    <a:lumOff val="5000"/>
                  </a:schemeClr>
                </a:solidFill>
                <a:latin typeface="Times New Roman" panose="02020603050405020304" pitchFamily="18" charset="0"/>
                <a:cs typeface="Times New Roman" panose="02020603050405020304" pitchFamily="18" charset="0"/>
              </a:rPr>
              <a:t>MANIMARAN.R</a:t>
            </a:r>
          </a:p>
          <a:p>
            <a:pPr algn="ct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latin typeface="Times New Roman" panose="02020603050405020304" pitchFamily="18" charset="0"/>
                <a:cs typeface="Times New Roman" panose="02020603050405020304" pitchFamily="18" charset="0"/>
              </a:rPr>
              <a:t>SPRING ANNOTATIONS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1323178718"/>
              </p:ext>
            </p:extLst>
          </p:nvPr>
        </p:nvGraphicFramePr>
        <p:xfrm>
          <a:off x="440600" y="1118507"/>
          <a:ext cx="7846150" cy="3592287"/>
        </p:xfrm>
        <a:graphic>
          <a:graphicData uri="http://schemas.openxmlformats.org/drawingml/2006/table">
            <a:tbl>
              <a:tblPr firstRow="1" bandRow="1">
                <a:tableStyleId>{0E3FDE45-AF77-4B5C-9715-49D594BDF05E}</a:tableStyleId>
              </a:tblPr>
              <a:tblGrid>
                <a:gridCol w="1880543">
                  <a:extLst>
                    <a:ext uri="{9D8B030D-6E8A-4147-A177-3AD203B41FA5}">
                      <a16:colId xmlns:a16="http://schemas.microsoft.com/office/drawing/2014/main" val="216903545"/>
                    </a:ext>
                  </a:extLst>
                </a:gridCol>
                <a:gridCol w="5965607">
                  <a:extLst>
                    <a:ext uri="{9D8B030D-6E8A-4147-A177-3AD203B41FA5}">
                      <a16:colId xmlns:a16="http://schemas.microsoft.com/office/drawing/2014/main" val="1260151293"/>
                    </a:ext>
                  </a:extLst>
                </a:gridCol>
              </a:tblGrid>
              <a:tr h="557423">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@PutMapping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b="0" kern="100" dirty="0">
                          <a:effectLst/>
                          <a:latin typeface="Times New Roman" panose="02020603050405020304" pitchFamily="18" charset="0"/>
                          <a:ea typeface="Calibri" panose="020F0502020204030204" pitchFamily="34" charset="0"/>
                          <a:cs typeface="Times New Roman" panose="02020603050405020304" pitchFamily="18" charset="0"/>
                        </a:rPr>
                        <a:t>The @PutMapping is used for update the records.</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57101003"/>
                  </a:ext>
                </a:extLst>
              </a:tr>
              <a:tr h="581915">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@PostMapping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@PostMapping is used to create a resource 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1615636"/>
                  </a:ext>
                </a:extLst>
              </a:tr>
              <a:tr h="581915">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@GetMapping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@GetMapping is used to read all the inserted records.</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3901647"/>
                  </a:ext>
                </a:extLst>
              </a:tr>
              <a:tr h="573667">
                <a:tc>
                  <a:txBody>
                    <a:bodyPr/>
                    <a:lstStyle/>
                    <a:p>
                      <a:pPr>
                        <a:lnSpc>
                          <a:spcPct val="107000"/>
                        </a:lnSpc>
                        <a:spcAft>
                          <a:spcPts val="800"/>
                        </a:spcAft>
                      </a:pPr>
                      <a:r>
                        <a:rPr lang="en-US" sz="1100" b="1" kern="100">
                          <a:effectLst/>
                          <a:latin typeface="Times New Roman" panose="02020603050405020304" pitchFamily="18" charset="0"/>
                          <a:ea typeface="Calibri" panose="020F0502020204030204" pitchFamily="34" charset="0"/>
                          <a:cs typeface="Times New Roman" panose="02020603050405020304" pitchFamily="18" charset="0"/>
                        </a:rPr>
                        <a:t>@DeleteMapping</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@DeleteMapping is used to delete the records.</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52086472"/>
                  </a:ext>
                </a:extLst>
              </a:tr>
              <a:tr h="655027">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@PathVariable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@Path Variable annotation is used to extract the value from the URL.</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tc>
                <a:extLst>
                  <a:ext uri="{0D108BD9-81ED-4DB2-BD59-A6C34878D82A}">
                    <a16:rowId xmlns:a16="http://schemas.microsoft.com/office/drawing/2014/main" val="3728215507"/>
                  </a:ext>
                </a:extLst>
              </a:tr>
              <a:tr h="642340">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@RequestParam</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@RequestParam annotation is used to read the form data and bind it automatically to the parameter present in the provided method.</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4441754" y="359444"/>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latin typeface="Times New Roman" panose="02020603050405020304" pitchFamily="18" charset="0"/>
                <a:cs typeface="Times New Roman" panose="02020603050405020304" pitchFamily="18" charset="0"/>
              </a:rPr>
              <a:t>SPRING ANNOTATIONS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5241613"/>
              </p:ext>
            </p:extLst>
          </p:nvPr>
        </p:nvGraphicFramePr>
        <p:xfrm>
          <a:off x="342901" y="865609"/>
          <a:ext cx="8254092" cy="3837019"/>
        </p:xfrm>
        <a:graphic>
          <a:graphicData uri="http://schemas.openxmlformats.org/drawingml/2006/table">
            <a:tbl>
              <a:tblPr firstRow="1" bandRow="1">
                <a:tableStyleId>{0E3FDE45-AF77-4B5C-9715-49D594BDF05E}</a:tableStyleId>
              </a:tblPr>
              <a:tblGrid>
                <a:gridCol w="1978318">
                  <a:extLst>
                    <a:ext uri="{9D8B030D-6E8A-4147-A177-3AD203B41FA5}">
                      <a16:colId xmlns:a16="http://schemas.microsoft.com/office/drawing/2014/main" val="216903545"/>
                    </a:ext>
                  </a:extLst>
                </a:gridCol>
                <a:gridCol w="6275774">
                  <a:extLst>
                    <a:ext uri="{9D8B030D-6E8A-4147-A177-3AD203B41FA5}">
                      <a16:colId xmlns:a16="http://schemas.microsoft.com/office/drawing/2014/main" val="1260151293"/>
                    </a:ext>
                  </a:extLst>
                </a:gridCol>
              </a:tblGrid>
              <a:tr h="720777">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@Request Body</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b="0" kern="100" dirty="0">
                          <a:effectLst/>
                          <a:latin typeface="Times New Roman" panose="02020603050405020304" pitchFamily="18" charset="0"/>
                          <a:ea typeface="Calibri" panose="020F0502020204030204" pitchFamily="34" charset="0"/>
                          <a:cs typeface="Times New Roman" panose="02020603050405020304" pitchFamily="18" charset="0"/>
                        </a:rPr>
                        <a:t>The @RequestBody annotation is applicable to handler methods of spring controller. spring should deserialize a request body into an object.</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tc>
                <a:extLst>
                  <a:ext uri="{0D108BD9-81ED-4DB2-BD59-A6C34878D82A}">
                    <a16:rowId xmlns:a16="http://schemas.microsoft.com/office/drawing/2014/main" val="1868478391"/>
                  </a:ext>
                </a:extLst>
              </a:tr>
              <a:tr h="669643">
                <a:tc>
                  <a:txBody>
                    <a:bodyPr/>
                    <a:lstStyle/>
                    <a:p>
                      <a:pPr>
                        <a:lnSpc>
                          <a:spcPct val="107000"/>
                        </a:lnSpc>
                        <a:spcAft>
                          <a:spcPts val="800"/>
                        </a:spcAft>
                      </a:pPr>
                      <a:r>
                        <a:rPr lang="en-US" sz="1100" b="1" kern="100">
                          <a:effectLst/>
                          <a:latin typeface="Times New Roman" panose="02020603050405020304" pitchFamily="18" charset="0"/>
                          <a:ea typeface="Calibri" panose="020F0502020204030204" pitchFamily="34" charset="0"/>
                          <a:cs typeface="Times New Roman" panose="02020603050405020304" pitchFamily="18" charset="0"/>
                        </a:rPr>
                        <a:t>@OneToOne Mapping</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@OneToOne JPA annotation is used to map the source entity with the target entity, Hibernate maps the tables in your database to the Entity classes in your application.</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09907822"/>
                  </a:ext>
                </a:extLst>
              </a:tr>
              <a:tr h="720777">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@OneToMany 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@OneTo-Many relationship between table A and table B indicates that one row in</a:t>
                      </a:r>
                      <a:r>
                        <a:rPr lang="en-US" sz="1100" kern="100" baseline="-25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a table A link to many rows in table B but one row in table B links to only one row in table A.</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tc>
                <a:extLst>
                  <a:ext uri="{0D108BD9-81ED-4DB2-BD59-A6C34878D82A}">
                    <a16:rowId xmlns:a16="http://schemas.microsoft.com/office/drawing/2014/main" val="413901647"/>
                  </a:ext>
                </a:extLst>
              </a:tr>
              <a:tr h="495371">
                <a:tc>
                  <a:txBody>
                    <a:bodyPr/>
                    <a:lstStyle/>
                    <a:p>
                      <a:pPr>
                        <a:lnSpc>
                          <a:spcPct val="107000"/>
                        </a:lnSpc>
                        <a:spcAft>
                          <a:spcPts val="800"/>
                        </a:spcAft>
                      </a:pPr>
                      <a:r>
                        <a:rPr lang="en-US" sz="1100" b="1" kern="100">
                          <a:effectLst/>
                          <a:latin typeface="Times New Roman" panose="02020603050405020304" pitchFamily="18" charset="0"/>
                          <a:ea typeface="Calibri" panose="020F0502020204030204" pitchFamily="34" charset="0"/>
                          <a:cs typeface="Times New Roman" panose="02020603050405020304" pitchFamily="18" charset="0"/>
                        </a:rPr>
                        <a:t>@ManyToOne Mapping</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@Many-to-One mapping means that many instances of this entity are mapped to one instance of another entity.</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52086472"/>
                  </a:ext>
                </a:extLst>
              </a:tr>
              <a:tr h="626340">
                <a:tc>
                  <a:txBody>
                    <a:bodyPr/>
                    <a:lstStyle/>
                    <a:p>
                      <a:pPr>
                        <a:lnSpc>
                          <a:spcPct val="107000"/>
                        </a:lnSpc>
                        <a:spcAft>
                          <a:spcPts val="800"/>
                        </a:spcAft>
                      </a:pPr>
                      <a:r>
                        <a:rPr lang="en-US" sz="1100" b="1" kern="100">
                          <a:effectLst/>
                          <a:latin typeface="Times New Roman" panose="02020603050405020304" pitchFamily="18" charset="0"/>
                          <a:ea typeface="Calibri" panose="020F0502020204030204" pitchFamily="34" charset="0"/>
                          <a:cs typeface="Times New Roman" panose="02020603050405020304" pitchFamily="18" charset="0"/>
                        </a:rPr>
                        <a:t>@ExceptionHandler</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The @ExceptionHandler is an annotation used to handle the specific exceptions and sending the custom responses to the client. </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28215507"/>
                  </a:ext>
                </a:extLst>
              </a:tr>
              <a:tr h="604111">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@ControllerAdvice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4469947"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29"/>
          <p:cNvGrpSpPr/>
          <p:nvPr/>
        </p:nvGrpSpPr>
        <p:grpSpPr>
          <a:xfrm>
            <a:off x="495302" y="3016551"/>
            <a:ext cx="3648674" cy="1001190"/>
            <a:chOff x="495926" y="2978451"/>
            <a:chExt cx="3648674" cy="1001190"/>
          </a:xfrm>
        </p:grpSpPr>
        <p:sp>
          <p:nvSpPr>
            <p:cNvPr id="568" name="Google Shape;568;p29"/>
            <p:cNvSpPr/>
            <p:nvPr/>
          </p:nvSpPr>
          <p:spPr>
            <a:xfrm>
              <a:off x="3438700" y="3164338"/>
              <a:ext cx="705900" cy="7059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29"/>
            <p:cNvGrpSpPr/>
            <p:nvPr/>
          </p:nvGrpSpPr>
          <p:grpSpPr>
            <a:xfrm>
              <a:off x="495926" y="2978451"/>
              <a:ext cx="2810229" cy="1001190"/>
              <a:chOff x="255487" y="2321101"/>
              <a:chExt cx="2882582" cy="1001190"/>
            </a:xfrm>
          </p:grpSpPr>
          <p:sp>
            <p:nvSpPr>
              <p:cNvPr id="570" name="Google Shape;570;p29"/>
              <p:cNvSpPr txBox="1"/>
              <p:nvPr/>
            </p:nvSpPr>
            <p:spPr>
              <a:xfrm>
                <a:off x="255487" y="2321101"/>
                <a:ext cx="2180002" cy="51406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Times New Roman" panose="02020603050405020304" pitchFamily="18" charset="0"/>
                    <a:ea typeface="Oswald"/>
                    <a:cs typeface="Times New Roman" panose="02020603050405020304" pitchFamily="18" charset="0"/>
                    <a:sym typeface="Oswald"/>
                  </a:rPr>
                  <a:t>AFFORDABILITY</a:t>
                </a:r>
                <a:endParaRPr sz="1800" dirty="0">
                  <a:solidFill>
                    <a:schemeClr val="accent3"/>
                  </a:solidFill>
                  <a:latin typeface="Times New Roman" panose="02020603050405020304" pitchFamily="18" charset="0"/>
                  <a:ea typeface="Oswald"/>
                  <a:cs typeface="Times New Roman" panose="02020603050405020304" pitchFamily="18" charset="0"/>
                  <a:sym typeface="Oswald"/>
                </a:endParaRPr>
              </a:p>
            </p:txBody>
          </p:sp>
          <p:sp>
            <p:nvSpPr>
              <p:cNvPr id="571" name="Google Shape;571;p29"/>
              <p:cNvSpPr txBox="1"/>
              <p:nvPr/>
            </p:nvSpPr>
            <p:spPr>
              <a:xfrm>
                <a:off x="474237" y="2654668"/>
                <a:ext cx="2663832" cy="667623"/>
              </a:xfrm>
              <a:prstGeom prst="rect">
                <a:avLst/>
              </a:prstGeom>
              <a:noFill/>
              <a:ln>
                <a:noFill/>
              </a:ln>
            </p:spPr>
            <p:txBody>
              <a:bodyPr spcFirstLastPara="1" wrap="square" lIns="91425" tIns="91425" rIns="91425" bIns="91425" anchor="t" anchorCtr="0">
                <a:noAutofit/>
              </a:bodyPr>
              <a:lstStyle/>
              <a:p>
                <a:pPr algn="just"/>
                <a:r>
                  <a:rPr lang="en-US" dirty="0">
                    <a:solidFill>
                      <a:schemeClr val="accent5">
                        <a:lumMod val="50000"/>
                      </a:schemeClr>
                    </a:solidFill>
                    <a:latin typeface="Times New Roman" panose="02020603050405020304" pitchFamily="18" charset="0"/>
                    <a:cs typeface="Times New Roman" panose="02020603050405020304" pitchFamily="18" charset="0"/>
                  </a:rPr>
                  <a:t>This </a:t>
                </a:r>
                <a:r>
                  <a:rPr lang="en-US" sz="1400" b="0" i="0" dirty="0">
                    <a:solidFill>
                      <a:schemeClr val="accent5">
                        <a:lumMod val="50000"/>
                      </a:schemeClr>
                    </a:solidFill>
                    <a:effectLst/>
                    <a:latin typeface="Times New Roman" panose="02020603050405020304" pitchFamily="18" charset="0"/>
                    <a:cs typeface="Times New Roman" panose="02020603050405020304" pitchFamily="18" charset="0"/>
                  </a:rPr>
                  <a:t>website offers affordable prices and Best in market prices</a:t>
                </a:r>
                <a:endParaRPr dirty="0">
                  <a:solidFill>
                    <a:schemeClr val="accent5">
                      <a:lumMod val="50000"/>
                    </a:schemeClr>
                  </a:solidFill>
                  <a:latin typeface="Times New Roman" panose="02020603050405020304" pitchFamily="18" charset="0"/>
                  <a:ea typeface="Roboto"/>
                  <a:cs typeface="Times New Roman" panose="02020603050405020304" pitchFamily="18" charset="0"/>
                  <a:sym typeface="Roboto"/>
                </a:endParaRPr>
              </a:p>
            </p:txBody>
          </p:sp>
        </p:grpSp>
      </p:grpSp>
      <p:grpSp>
        <p:nvGrpSpPr>
          <p:cNvPr id="572" name="Google Shape;572;p29"/>
          <p:cNvGrpSpPr/>
          <p:nvPr/>
        </p:nvGrpSpPr>
        <p:grpSpPr>
          <a:xfrm>
            <a:off x="593563" y="1314626"/>
            <a:ext cx="3526450" cy="1253067"/>
            <a:chOff x="618150" y="1314258"/>
            <a:chExt cx="3526450" cy="1253067"/>
          </a:xfrm>
        </p:grpSpPr>
        <p:sp>
          <p:nvSpPr>
            <p:cNvPr id="573" name="Google Shape;573;p29"/>
            <p:cNvSpPr/>
            <p:nvPr/>
          </p:nvSpPr>
          <p:spPr>
            <a:xfrm>
              <a:off x="3438700" y="1793588"/>
              <a:ext cx="705900" cy="7059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29"/>
            <p:cNvGrpSpPr/>
            <p:nvPr/>
          </p:nvGrpSpPr>
          <p:grpSpPr>
            <a:xfrm>
              <a:off x="618150" y="1314258"/>
              <a:ext cx="2521446" cy="1253067"/>
              <a:chOff x="380857" y="961708"/>
              <a:chExt cx="2586363" cy="1253067"/>
            </a:xfrm>
          </p:grpSpPr>
          <p:sp>
            <p:nvSpPr>
              <p:cNvPr id="575" name="Google Shape;575;p29"/>
              <p:cNvSpPr txBox="1"/>
              <p:nvPr/>
            </p:nvSpPr>
            <p:spPr>
              <a:xfrm>
                <a:off x="380857" y="961708"/>
                <a:ext cx="2586363" cy="71639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Times New Roman" panose="02020603050405020304" pitchFamily="18" charset="0"/>
                    <a:ea typeface="Oswald"/>
                    <a:cs typeface="Times New Roman" panose="02020603050405020304" pitchFamily="18" charset="0"/>
                    <a:sym typeface="Oswald"/>
                  </a:rPr>
                  <a:t>REMOTE ORDERING</a:t>
                </a:r>
                <a:endParaRPr sz="1800" dirty="0">
                  <a:solidFill>
                    <a:schemeClr val="accent1"/>
                  </a:solidFill>
                  <a:latin typeface="Times New Roman" panose="02020603050405020304" pitchFamily="18" charset="0"/>
                  <a:ea typeface="Oswald"/>
                  <a:cs typeface="Times New Roman" panose="02020603050405020304" pitchFamily="18" charset="0"/>
                  <a:sym typeface="Oswald"/>
                </a:endParaRPr>
              </a:p>
            </p:txBody>
          </p:sp>
          <p:sp>
            <p:nvSpPr>
              <p:cNvPr id="576" name="Google Shape;576;p29"/>
              <p:cNvSpPr txBox="1"/>
              <p:nvPr/>
            </p:nvSpPr>
            <p:spPr>
              <a:xfrm>
                <a:off x="720000" y="16417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lang="en-IN" dirty="0">
                  <a:solidFill>
                    <a:schemeClr val="dk1"/>
                  </a:solidFill>
                  <a:latin typeface="Roboto"/>
                  <a:ea typeface="Roboto"/>
                  <a:cs typeface="Roboto"/>
                  <a:sym typeface="Roboto"/>
                </a:endParaRPr>
              </a:p>
            </p:txBody>
          </p:sp>
        </p:grpSp>
      </p:grpSp>
      <p:grpSp>
        <p:nvGrpSpPr>
          <p:cNvPr id="577" name="Google Shape;577;p29"/>
          <p:cNvGrpSpPr/>
          <p:nvPr/>
        </p:nvGrpSpPr>
        <p:grpSpPr>
          <a:xfrm>
            <a:off x="5106488" y="1314626"/>
            <a:ext cx="3989588" cy="1377630"/>
            <a:chOff x="5000025" y="1322593"/>
            <a:chExt cx="4176309" cy="1377630"/>
          </a:xfrm>
        </p:grpSpPr>
        <p:sp>
          <p:nvSpPr>
            <p:cNvPr id="578" name="Google Shape;578;p29"/>
            <p:cNvSpPr/>
            <p:nvPr/>
          </p:nvSpPr>
          <p:spPr>
            <a:xfrm>
              <a:off x="5000025" y="1793588"/>
              <a:ext cx="705900" cy="7059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9"/>
            <p:cNvGrpSpPr/>
            <p:nvPr/>
          </p:nvGrpSpPr>
          <p:grpSpPr>
            <a:xfrm>
              <a:off x="5705926" y="1322593"/>
              <a:ext cx="3470408" cy="1377630"/>
              <a:chOff x="5870598" y="970043"/>
              <a:chExt cx="3559757" cy="1377630"/>
            </a:xfrm>
          </p:grpSpPr>
          <p:sp>
            <p:nvSpPr>
              <p:cNvPr id="580" name="Google Shape;580;p29"/>
              <p:cNvSpPr txBox="1"/>
              <p:nvPr/>
            </p:nvSpPr>
            <p:spPr>
              <a:xfrm>
                <a:off x="5870598" y="970043"/>
                <a:ext cx="3559757" cy="83228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Times New Roman" panose="02020603050405020304" pitchFamily="18" charset="0"/>
                    <a:ea typeface="Oswald"/>
                    <a:cs typeface="Times New Roman" panose="02020603050405020304" pitchFamily="18" charset="0"/>
                    <a:sym typeface="Oswald"/>
                  </a:rPr>
                  <a:t>USER FRIENDLY INTERFACE</a:t>
                </a:r>
                <a:endParaRPr sz="1800" dirty="0">
                  <a:solidFill>
                    <a:schemeClr val="accent4"/>
                  </a:solidFill>
                  <a:latin typeface="Times New Roman" panose="02020603050405020304" pitchFamily="18" charset="0"/>
                  <a:ea typeface="Oswald"/>
                  <a:cs typeface="Times New Roman" panose="02020603050405020304" pitchFamily="18" charset="0"/>
                  <a:sym typeface="Oswald"/>
                </a:endParaRPr>
              </a:p>
            </p:txBody>
          </p:sp>
          <p:sp>
            <p:nvSpPr>
              <p:cNvPr id="581" name="Google Shape;581;p29"/>
              <p:cNvSpPr txBox="1"/>
              <p:nvPr/>
            </p:nvSpPr>
            <p:spPr>
              <a:xfrm>
                <a:off x="6073982" y="1641774"/>
                <a:ext cx="3223087" cy="705899"/>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 sz="1400" dirty="0">
                    <a:solidFill>
                      <a:schemeClr val="accent5">
                        <a:lumMod val="50000"/>
                      </a:schemeClr>
                    </a:solidFill>
                    <a:latin typeface="Times New Roman" panose="02020603050405020304" pitchFamily="18" charset="0"/>
                    <a:ea typeface="Roboto"/>
                    <a:cs typeface="Times New Roman" panose="02020603050405020304" pitchFamily="18" charset="0"/>
                    <a:sym typeface="Roboto"/>
                  </a:rPr>
                  <a:t>This website was designed using angularjs, html and css which makes it very attarctive and easy to use.</a:t>
                </a:r>
              </a:p>
              <a:p>
                <a:pPr marL="0" marR="0" lvl="0" indent="0" algn="r" rtl="0">
                  <a:spcBef>
                    <a:spcPts val="0"/>
                  </a:spcBef>
                  <a:spcAft>
                    <a:spcPts val="0"/>
                  </a:spcAft>
                  <a:buNone/>
                </a:pPr>
                <a:endParaRPr dirty="0">
                  <a:solidFill>
                    <a:schemeClr val="dk1"/>
                  </a:solidFill>
                  <a:latin typeface="Roboto"/>
                  <a:ea typeface="Roboto"/>
                  <a:cs typeface="Roboto"/>
                  <a:sym typeface="Roboto"/>
                </a:endParaRPr>
              </a:p>
            </p:txBody>
          </p:sp>
        </p:grpSp>
      </p:grpSp>
      <p:grpSp>
        <p:nvGrpSpPr>
          <p:cNvPr id="582" name="Google Shape;582;p29"/>
          <p:cNvGrpSpPr/>
          <p:nvPr/>
        </p:nvGrpSpPr>
        <p:grpSpPr>
          <a:xfrm>
            <a:off x="4976056" y="2962516"/>
            <a:ext cx="4046367" cy="1126547"/>
            <a:chOff x="5000025" y="2903816"/>
            <a:chExt cx="4046367" cy="1126547"/>
          </a:xfrm>
        </p:grpSpPr>
        <p:sp>
          <p:nvSpPr>
            <p:cNvPr id="583" name="Google Shape;583;p29"/>
            <p:cNvSpPr/>
            <p:nvPr/>
          </p:nvSpPr>
          <p:spPr>
            <a:xfrm>
              <a:off x="5000025" y="3164338"/>
              <a:ext cx="705900" cy="705900"/>
            </a:xfrm>
            <a:prstGeom prst="round2Diag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29"/>
            <p:cNvGrpSpPr/>
            <p:nvPr/>
          </p:nvGrpSpPr>
          <p:grpSpPr>
            <a:xfrm>
              <a:off x="5690145" y="2903816"/>
              <a:ext cx="3356247" cy="1126547"/>
              <a:chOff x="5854411" y="2246466"/>
              <a:chExt cx="3442657" cy="1126547"/>
            </a:xfrm>
          </p:grpSpPr>
          <p:sp>
            <p:nvSpPr>
              <p:cNvPr id="585" name="Google Shape;585;p29"/>
              <p:cNvSpPr txBox="1"/>
              <p:nvPr/>
            </p:nvSpPr>
            <p:spPr>
              <a:xfrm>
                <a:off x="5854411" y="2246466"/>
                <a:ext cx="3400602" cy="591534"/>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Times New Roman" panose="02020603050405020304" pitchFamily="18" charset="0"/>
                    <a:ea typeface="Oswald"/>
                    <a:cs typeface="Times New Roman" panose="02020603050405020304" pitchFamily="18" charset="0"/>
                    <a:sym typeface="Oswald"/>
                  </a:rPr>
                  <a:t>Time saving &amp; 24*7 availability</a:t>
                </a:r>
                <a:endParaRPr sz="1800" dirty="0">
                  <a:solidFill>
                    <a:schemeClr val="accent5"/>
                  </a:solidFill>
                  <a:latin typeface="Times New Roman" panose="02020603050405020304" pitchFamily="18" charset="0"/>
                  <a:ea typeface="Oswald"/>
                  <a:cs typeface="Times New Roman" panose="02020603050405020304" pitchFamily="18" charset="0"/>
                  <a:sym typeface="Oswald"/>
                </a:endParaRPr>
              </a:p>
            </p:txBody>
          </p:sp>
          <p:sp>
            <p:nvSpPr>
              <p:cNvPr id="586" name="Google Shape;586;p29"/>
              <p:cNvSpPr txBox="1"/>
              <p:nvPr/>
            </p:nvSpPr>
            <p:spPr>
              <a:xfrm>
                <a:off x="6365713" y="2667113"/>
                <a:ext cx="2931355" cy="705900"/>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 sz="1400" dirty="0">
                    <a:solidFill>
                      <a:schemeClr val="accent5">
                        <a:lumMod val="50000"/>
                      </a:schemeClr>
                    </a:solidFill>
                    <a:latin typeface="Times New Roman" panose="02020603050405020304" pitchFamily="18" charset="0"/>
                    <a:ea typeface="Roboto"/>
                    <a:cs typeface="Times New Roman" panose="02020603050405020304" pitchFamily="18" charset="0"/>
                    <a:sym typeface="Roboto"/>
                  </a:rPr>
                  <a:t>This website is techsavy time saving and 24*7 available site.</a:t>
                </a:r>
                <a:endParaRPr sz="1400" dirty="0">
                  <a:solidFill>
                    <a:schemeClr val="accent5">
                      <a:lumMod val="50000"/>
                    </a:schemeClr>
                  </a:solidFill>
                  <a:latin typeface="Times New Roman" panose="02020603050405020304" pitchFamily="18" charset="0"/>
                  <a:ea typeface="Roboto"/>
                  <a:cs typeface="Times New Roman" panose="02020603050405020304" pitchFamily="18" charset="0"/>
                  <a:sym typeface="Roboto"/>
                </a:endParaRPr>
              </a:p>
            </p:txBody>
          </p:sp>
        </p:grpSp>
      </p:grpSp>
      <p:sp>
        <p:nvSpPr>
          <p:cNvPr id="587" name="Google Shape;587;p29"/>
          <p:cNvSpPr txBox="1">
            <a:spLocks noGrp="1"/>
          </p:cNvSpPr>
          <p:nvPr>
            <p:ph type="title"/>
          </p:nvPr>
        </p:nvSpPr>
        <p:spPr>
          <a:xfrm>
            <a:off x="720000" y="288510"/>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ADVANTAGES</a:t>
            </a:r>
            <a:endParaRPr dirty="0">
              <a:latin typeface="Times New Roman" panose="02020603050405020304" pitchFamily="18" charset="0"/>
              <a:cs typeface="Times New Roman" panose="02020603050405020304" pitchFamily="18" charset="0"/>
            </a:endParaRPr>
          </a:p>
        </p:txBody>
      </p:sp>
      <p:sp>
        <p:nvSpPr>
          <p:cNvPr id="588" name="Google Shape;588;p29"/>
          <p:cNvSpPr/>
          <p:nvPr/>
        </p:nvSpPr>
        <p:spPr>
          <a:xfrm>
            <a:off x="5198299" y="195780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89" name="Google Shape;589;p29"/>
          <p:cNvGrpSpPr/>
          <p:nvPr/>
        </p:nvGrpSpPr>
        <p:grpSpPr>
          <a:xfrm>
            <a:off x="3577778" y="3304025"/>
            <a:ext cx="426503" cy="426525"/>
            <a:chOff x="1487200" y="2615925"/>
            <a:chExt cx="483125" cy="483150"/>
          </a:xfrm>
        </p:grpSpPr>
        <p:sp>
          <p:nvSpPr>
            <p:cNvPr id="590" name="Google Shape;590;p29"/>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1" name="Google Shape;591;p29"/>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2" name="Google Shape;592;p29"/>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93" name="Google Shape;593;p29"/>
          <p:cNvSpPr/>
          <p:nvPr/>
        </p:nvSpPr>
        <p:spPr>
          <a:xfrm>
            <a:off x="5139737" y="3304113"/>
            <a:ext cx="426494" cy="42635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94" name="Google Shape;594;p29"/>
          <p:cNvGrpSpPr/>
          <p:nvPr/>
        </p:nvGrpSpPr>
        <p:grpSpPr>
          <a:xfrm>
            <a:off x="3578410" y="1933593"/>
            <a:ext cx="426522" cy="425923"/>
            <a:chOff x="5053900" y="2021500"/>
            <a:chExt cx="483750" cy="483125"/>
          </a:xfrm>
        </p:grpSpPr>
        <p:sp>
          <p:nvSpPr>
            <p:cNvPr id="595" name="Google Shape;595;p2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6" name="Google Shape;596;p2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7" name="Google Shape;597;p2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8" name="Google Shape;598;p2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9" name="Google Shape;599;p2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0" name="Google Shape;600;p2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1" name="Google Shape;601;p2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2" name="Google Shape;602;p2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603" name="Google Shape;603;p29"/>
          <p:cNvCxnSpPr>
            <a:stCxn id="568" idx="3"/>
            <a:endCxn id="573" idx="1"/>
          </p:cNvCxnSpPr>
          <p:nvPr/>
        </p:nvCxnSpPr>
        <p:spPr>
          <a:xfrm flipH="1" flipV="1">
            <a:off x="3767063" y="2499856"/>
            <a:ext cx="23963" cy="702582"/>
          </a:xfrm>
          <a:prstGeom prst="straightConnector1">
            <a:avLst/>
          </a:prstGeom>
          <a:noFill/>
          <a:ln w="9525" cap="flat" cmpd="sng">
            <a:solidFill>
              <a:schemeClr val="dk1"/>
            </a:solidFill>
            <a:prstDash val="solid"/>
            <a:round/>
            <a:headEnd type="none" w="med" len="med"/>
            <a:tailEnd type="oval" w="med" len="med"/>
          </a:ln>
        </p:spPr>
      </p:cxnSp>
      <p:cxnSp>
        <p:nvCxnSpPr>
          <p:cNvPr id="604" name="Google Shape;604;p29"/>
          <p:cNvCxnSpPr>
            <a:stCxn id="573" idx="0"/>
            <a:endCxn id="578" idx="2"/>
          </p:cNvCxnSpPr>
          <p:nvPr/>
        </p:nvCxnSpPr>
        <p:spPr>
          <a:xfrm flipV="1">
            <a:off x="4120013" y="2138571"/>
            <a:ext cx="986475" cy="8335"/>
          </a:xfrm>
          <a:prstGeom prst="straightConnector1">
            <a:avLst/>
          </a:prstGeom>
          <a:noFill/>
          <a:ln w="9525" cap="flat" cmpd="sng">
            <a:solidFill>
              <a:schemeClr val="dk1"/>
            </a:solidFill>
            <a:prstDash val="solid"/>
            <a:round/>
            <a:headEnd type="none" w="med" len="med"/>
            <a:tailEnd type="oval" w="med" len="med"/>
          </a:ln>
        </p:spPr>
      </p:cxnSp>
      <p:cxnSp>
        <p:nvCxnSpPr>
          <p:cNvPr id="605" name="Google Shape;605;p29"/>
          <p:cNvCxnSpPr>
            <a:stCxn id="578" idx="1"/>
            <a:endCxn id="583" idx="3"/>
          </p:cNvCxnSpPr>
          <p:nvPr/>
        </p:nvCxnSpPr>
        <p:spPr>
          <a:xfrm flipH="1">
            <a:off x="5329006" y="2491521"/>
            <a:ext cx="114652" cy="731517"/>
          </a:xfrm>
          <a:prstGeom prst="straightConnector1">
            <a:avLst/>
          </a:prstGeom>
          <a:noFill/>
          <a:ln w="9525" cap="flat" cmpd="sng">
            <a:solidFill>
              <a:schemeClr val="dk1"/>
            </a:solidFill>
            <a:prstDash val="solid"/>
            <a:round/>
            <a:headEnd type="none" w="med" len="med"/>
            <a:tailEnd type="oval" w="med" len="med"/>
          </a:ln>
        </p:spPr>
      </p:cxnSp>
      <p:cxnSp>
        <p:nvCxnSpPr>
          <p:cNvPr id="606" name="Google Shape;606;p29"/>
          <p:cNvCxnSpPr>
            <a:stCxn id="583" idx="2"/>
            <a:endCxn id="568" idx="0"/>
          </p:cNvCxnSpPr>
          <p:nvPr/>
        </p:nvCxnSpPr>
        <p:spPr>
          <a:xfrm flipH="1" flipV="1">
            <a:off x="4143976" y="3555388"/>
            <a:ext cx="832080" cy="20600"/>
          </a:xfrm>
          <a:prstGeom prst="straightConnector1">
            <a:avLst/>
          </a:prstGeom>
          <a:noFill/>
          <a:ln w="9525" cap="flat" cmpd="sng">
            <a:solidFill>
              <a:schemeClr val="dk1"/>
            </a:solidFill>
            <a:prstDash val="solid"/>
            <a:round/>
            <a:headEnd type="none" w="med" len="med"/>
            <a:tailEnd type="oval" w="med" len="med"/>
          </a:ln>
        </p:spPr>
      </p:cxnSp>
      <p:grpSp>
        <p:nvGrpSpPr>
          <p:cNvPr id="2" name="Google Shape;364;p24">
            <a:extLst>
              <a:ext uri="{FF2B5EF4-FFF2-40B4-BE49-F238E27FC236}">
                <a16:creationId xmlns:a16="http://schemas.microsoft.com/office/drawing/2014/main" id="{93D661FA-3E19-A539-2CE9-EAD737303C7B}"/>
              </a:ext>
            </a:extLst>
          </p:cNvPr>
          <p:cNvGrpSpPr/>
          <p:nvPr/>
        </p:nvGrpSpPr>
        <p:grpSpPr>
          <a:xfrm>
            <a:off x="3527109" y="380260"/>
            <a:ext cx="423069" cy="420796"/>
            <a:chOff x="-3854375" y="2046625"/>
            <a:chExt cx="293025" cy="291450"/>
          </a:xfrm>
        </p:grpSpPr>
        <p:sp>
          <p:nvSpPr>
            <p:cNvPr id="3" name="Google Shape;365;p24">
              <a:extLst>
                <a:ext uri="{FF2B5EF4-FFF2-40B4-BE49-F238E27FC236}">
                  <a16:creationId xmlns:a16="http://schemas.microsoft.com/office/drawing/2014/main" id="{C1416F1E-D736-826C-9835-CCD7D5E60B02}"/>
                </a:ext>
              </a:extLst>
            </p:cNvPr>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66;p24">
              <a:extLst>
                <a:ext uri="{FF2B5EF4-FFF2-40B4-BE49-F238E27FC236}">
                  <a16:creationId xmlns:a16="http://schemas.microsoft.com/office/drawing/2014/main" id="{A99D73A2-4A2F-4BBE-EF98-11B13B07F24F}"/>
                </a:ext>
              </a:extLst>
            </p:cNvPr>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E2178A-DDEA-DB94-8305-403CBC60ABD9}"/>
              </a:ext>
            </a:extLst>
          </p:cNvPr>
          <p:cNvSpPr txBox="1"/>
          <p:nvPr/>
        </p:nvSpPr>
        <p:spPr>
          <a:xfrm>
            <a:off x="609600" y="2031021"/>
            <a:ext cx="2780929" cy="523220"/>
          </a:xfrm>
          <a:prstGeom prst="rect">
            <a:avLst/>
          </a:prstGeom>
          <a:noFill/>
        </p:spPr>
        <p:txBody>
          <a:bodyPr wrap="square">
            <a:spAutoFit/>
          </a:bodyPr>
          <a:lstStyle/>
          <a:p>
            <a:pPr fontAlgn="base"/>
            <a:r>
              <a:rPr lang="en-US" sz="1400" dirty="0">
                <a:solidFill>
                  <a:schemeClr val="accent5">
                    <a:lumMod val="50000"/>
                  </a:schemeClr>
                </a:solidFill>
                <a:latin typeface="Times New Roman" panose="02020603050405020304" pitchFamily="18" charset="0"/>
                <a:cs typeface="Times New Roman" panose="02020603050405020304" pitchFamily="18" charset="0"/>
              </a:rPr>
              <a:t>Customer can order whenever they want.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7"/>
            <a:ext cx="7810136" cy="7393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ADMIN REGISTRATION FROM POSTMAN</a:t>
            </a:r>
            <a:endParaRPr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312A252-8B81-D0E4-D792-0BA96CA99F0B}"/>
              </a:ext>
            </a:extLst>
          </p:cNvPr>
          <p:cNvPicPr>
            <a:picLocks noChangeAspect="1"/>
          </p:cNvPicPr>
          <p:nvPr/>
        </p:nvPicPr>
        <p:blipFill>
          <a:blip r:embed="rId3"/>
          <a:stretch>
            <a:fillRect/>
          </a:stretch>
        </p:blipFill>
        <p:spPr>
          <a:xfrm>
            <a:off x="669471" y="800099"/>
            <a:ext cx="7810136" cy="399233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552425"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ADMIN TABLE</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840161C-580A-614D-69DE-95FABB2C4D67}"/>
              </a:ext>
            </a:extLst>
          </p:cNvPr>
          <p:cNvPicPr>
            <a:picLocks noChangeAspect="1"/>
          </p:cNvPicPr>
          <p:nvPr/>
        </p:nvPicPr>
        <p:blipFill>
          <a:blip r:embed="rId3"/>
          <a:stretch>
            <a:fillRect/>
          </a:stretch>
        </p:blipFill>
        <p:spPr>
          <a:xfrm>
            <a:off x="955939" y="828121"/>
            <a:ext cx="7379079" cy="3911801"/>
          </a:xfrm>
          <a:prstGeom prst="rect">
            <a:avLst/>
          </a:prstGeom>
        </p:spPr>
      </p:pic>
    </p:spTree>
    <p:extLst>
      <p:ext uri="{BB962C8B-B14F-4D97-AF65-F5344CB8AC3E}">
        <p14:creationId xmlns:p14="http://schemas.microsoft.com/office/powerpoint/2010/main" val="1288042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REGISTRATION</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6C4F2A3-53DC-6DF7-ADEB-7A46FAA6BE1A}"/>
              </a:ext>
            </a:extLst>
          </p:cNvPr>
          <p:cNvPicPr>
            <a:picLocks noChangeAspect="1"/>
          </p:cNvPicPr>
          <p:nvPr/>
        </p:nvPicPr>
        <p:blipFill>
          <a:blip r:embed="rId3"/>
          <a:stretch>
            <a:fillRect/>
          </a:stretch>
        </p:blipFill>
        <p:spPr>
          <a:xfrm>
            <a:off x="331146" y="801291"/>
            <a:ext cx="8437297" cy="4124011"/>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TABLE</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101D63C-2F7B-78FF-CFA8-FA22D6BF1F0F}"/>
              </a:ext>
            </a:extLst>
          </p:cNvPr>
          <p:cNvPicPr>
            <a:picLocks noChangeAspect="1"/>
          </p:cNvPicPr>
          <p:nvPr/>
        </p:nvPicPr>
        <p:blipFill>
          <a:blip r:embed="rId3"/>
          <a:stretch>
            <a:fillRect/>
          </a:stretch>
        </p:blipFill>
        <p:spPr>
          <a:xfrm>
            <a:off x="571500" y="715347"/>
            <a:ext cx="8139793" cy="4212373"/>
          </a:xfrm>
          <a:prstGeom prst="rect">
            <a:avLst/>
          </a:prstGeom>
        </p:spPr>
      </p:pic>
    </p:spTree>
    <p:extLst>
      <p:ext uri="{BB962C8B-B14F-4D97-AF65-F5344CB8AC3E}">
        <p14:creationId xmlns:p14="http://schemas.microsoft.com/office/powerpoint/2010/main" val="4256087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ADMIN SIGNIN</a:t>
            </a:r>
            <a:br>
              <a:rPr lang="en" dirty="0"/>
            </a:b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64B7D94B-AFCC-0368-1599-0DD12AC0E9AA}"/>
              </a:ext>
            </a:extLst>
          </p:cNvPr>
          <p:cNvPicPr>
            <a:picLocks noChangeAspect="1"/>
          </p:cNvPicPr>
          <p:nvPr/>
        </p:nvPicPr>
        <p:blipFill>
          <a:blip r:embed="rId3"/>
          <a:stretch>
            <a:fillRect/>
          </a:stretch>
        </p:blipFill>
        <p:spPr>
          <a:xfrm>
            <a:off x="465364" y="728418"/>
            <a:ext cx="8221436" cy="3810925"/>
          </a:xfrm>
          <a:prstGeom prst="rect">
            <a:avLst/>
          </a:prstGeom>
        </p:spPr>
      </p:pic>
    </p:spTree>
    <p:extLst>
      <p:ext uri="{BB962C8B-B14F-4D97-AF65-F5344CB8AC3E}">
        <p14:creationId xmlns:p14="http://schemas.microsoft.com/office/powerpoint/2010/main" val="8214254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ADD ITEMS FROM ADMIN</a:t>
            </a:r>
            <a:endParaRPr dirty="0">
              <a:latin typeface="Times New Roman" panose="02020603050405020304" pitchFamily="18" charset="0"/>
              <a:cs typeface="Times New Roman" panose="02020603050405020304" pitchFamily="18" charset="0"/>
            </a:endParaRPr>
          </a:p>
        </p:txBody>
      </p:sp>
      <p:sp>
        <p:nvSpPr>
          <p:cNvPr id="6" name="AutoShape 4">
            <a:extLst>
              <a:ext uri="{FF2B5EF4-FFF2-40B4-BE49-F238E27FC236}">
                <a16:creationId xmlns:a16="http://schemas.microsoft.com/office/drawing/2014/main" id="{CDEDBDFF-3132-DAAE-66AD-8AFD53433442}"/>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D4FF3213-2798-B786-5A53-0E28DC924D32}"/>
              </a:ext>
            </a:extLst>
          </p:cNvPr>
          <p:cNvPicPr>
            <a:picLocks noChangeAspect="1"/>
          </p:cNvPicPr>
          <p:nvPr/>
        </p:nvPicPr>
        <p:blipFill>
          <a:blip r:embed="rId3"/>
          <a:stretch>
            <a:fillRect/>
          </a:stretch>
        </p:blipFill>
        <p:spPr>
          <a:xfrm>
            <a:off x="232062" y="801292"/>
            <a:ext cx="8422081" cy="4042170"/>
          </a:xfrm>
          <a:prstGeom prst="rect">
            <a:avLst/>
          </a:prstGeom>
        </p:spPr>
      </p:pic>
    </p:spTree>
    <p:extLst>
      <p:ext uri="{BB962C8B-B14F-4D97-AF65-F5344CB8AC3E}">
        <p14:creationId xmlns:p14="http://schemas.microsoft.com/office/powerpoint/2010/main" val="1712039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Cart PRODUCT TABLE</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BFE95556-A8FD-CB63-AA35-0CE634F6F60D}"/>
              </a:ext>
            </a:extLst>
          </p:cNvPr>
          <p:cNvPicPr>
            <a:picLocks noChangeAspect="1"/>
          </p:cNvPicPr>
          <p:nvPr/>
        </p:nvPicPr>
        <p:blipFill>
          <a:blip r:embed="rId3"/>
          <a:stretch>
            <a:fillRect/>
          </a:stretch>
        </p:blipFill>
        <p:spPr>
          <a:xfrm>
            <a:off x="498021" y="783771"/>
            <a:ext cx="8082643" cy="4105848"/>
          </a:xfrm>
          <a:prstGeom prst="rect">
            <a:avLst/>
          </a:prstGeom>
        </p:spPr>
      </p:pic>
    </p:spTree>
    <p:extLst>
      <p:ext uri="{BB962C8B-B14F-4D97-AF65-F5344CB8AC3E}">
        <p14:creationId xmlns:p14="http://schemas.microsoft.com/office/powerpoint/2010/main" val="51203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0F141-B163-557E-8B58-7BF061F1C3A6}"/>
              </a:ext>
            </a:extLst>
          </p:cNvPr>
          <p:cNvSpPr>
            <a:spLocks noGrp="1"/>
          </p:cNvSpPr>
          <p:nvPr>
            <p:ph type="title"/>
          </p:nvPr>
        </p:nvSpPr>
        <p:spPr>
          <a:xfrm>
            <a:off x="685332" y="97972"/>
            <a:ext cx="7773338" cy="612321"/>
          </a:xfrm>
        </p:spPr>
        <p:txBody>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9F32144-1407-88B3-CCC6-5C7AC07BADA9}"/>
              </a:ext>
            </a:extLst>
          </p:cNvPr>
          <p:cNvSpPr>
            <a:spLocks noGrp="1"/>
          </p:cNvSpPr>
          <p:nvPr>
            <p:ph sz="quarter" idx="13"/>
          </p:nvPr>
        </p:nvSpPr>
        <p:spPr>
          <a:xfrm>
            <a:off x="334500" y="1162998"/>
            <a:ext cx="8515586" cy="3694751"/>
          </a:xfrm>
        </p:spPr>
        <p:txBody>
          <a:bodyPr>
            <a:normAutofit/>
          </a:bodyPr>
          <a:lstStyle/>
          <a:p>
            <a:pPr algn="just"/>
            <a:r>
              <a:rPr lang="en-US" sz="1600" dirty="0">
                <a:latin typeface="Times New Roman" panose="02020603050405020304" pitchFamily="18" charset="0"/>
                <a:cs typeface="Times New Roman" panose="02020603050405020304" pitchFamily="18" charset="0"/>
              </a:rPr>
              <a:t>The ONLINE MART  Project has been developed on AngularJS, NodeJS and Mysql. We are providing angularjs projects with source code, database, and documentation. The ONLINE MART major project is an application which is based on man- aging the order and sell the MART Products online. This application is very simple and impressive. The main objective behind this angularjs  application ONLINE MART is to provide all the details about MART </a:t>
            </a:r>
            <a:r>
              <a:rPr lang="en-US" sz="1600">
                <a:latin typeface="Times New Roman" panose="02020603050405020304" pitchFamily="18" charset="0"/>
                <a:cs typeface="Times New Roman" panose="02020603050405020304" pitchFamily="18" charset="0"/>
              </a:rPr>
              <a:t>Products.</a:t>
            </a:r>
          </a:p>
          <a:p>
            <a:pPr marL="0" indent="0" algn="just">
              <a:buNone/>
            </a:pPr>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 There is a single role user that is admin in this project who can manage all the activity. Admin can manage MART Products, MART Products Type, Sells and also managed the SALEs details. This AngularJS major project is very helpful for maintainINg the sales activity in MART Products because it is very complex task to manage the daily sales manually. In this project admin can see the details of MART Products, mart Products Type etc. Only Admin can edit or delete the details of the MART Products.</a:t>
            </a:r>
          </a:p>
          <a:p>
            <a:endParaRPr lang="en-IN" dirty="0"/>
          </a:p>
        </p:txBody>
      </p:sp>
    </p:spTree>
    <p:extLst>
      <p:ext uri="{BB962C8B-B14F-4D97-AF65-F5344CB8AC3E}">
        <p14:creationId xmlns:p14="http://schemas.microsoft.com/office/powerpoint/2010/main" val="3214729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CART PRODUCT LIST</a:t>
            </a:r>
            <a:endParaRPr dirty="0">
              <a:latin typeface="Times New Roman" panose="02020603050405020304" pitchFamily="18" charset="0"/>
              <a:cs typeface="Times New Roman" panose="02020603050405020304" pitchFamily="18" charset="0"/>
            </a:endParaRPr>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4C996329-F6E8-474F-DFCA-48991C36AD66}"/>
              </a:ext>
            </a:extLst>
          </p:cNvPr>
          <p:cNvPicPr>
            <a:picLocks noChangeAspect="1"/>
          </p:cNvPicPr>
          <p:nvPr/>
        </p:nvPicPr>
        <p:blipFill>
          <a:blip r:embed="rId3"/>
          <a:stretch>
            <a:fillRect/>
          </a:stretch>
        </p:blipFill>
        <p:spPr>
          <a:xfrm>
            <a:off x="538844" y="715348"/>
            <a:ext cx="8090806" cy="4096682"/>
          </a:xfrm>
          <a:prstGeom prst="rect">
            <a:avLst/>
          </a:prstGeom>
        </p:spPr>
      </p:pic>
    </p:spTree>
    <p:extLst>
      <p:ext uri="{BB962C8B-B14F-4D97-AF65-F5344CB8AC3E}">
        <p14:creationId xmlns:p14="http://schemas.microsoft.com/office/powerpoint/2010/main" val="350077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SIGNIN</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3850153-BBA9-F055-B8BF-B7D0A2EF71A2}"/>
              </a:ext>
            </a:extLst>
          </p:cNvPr>
          <p:cNvPicPr>
            <a:picLocks noChangeAspect="1"/>
          </p:cNvPicPr>
          <p:nvPr/>
        </p:nvPicPr>
        <p:blipFill>
          <a:blip r:embed="rId3"/>
          <a:stretch>
            <a:fillRect/>
          </a:stretch>
        </p:blipFill>
        <p:spPr>
          <a:xfrm>
            <a:off x="751114" y="775607"/>
            <a:ext cx="7704000" cy="4049486"/>
          </a:xfrm>
          <a:prstGeom prst="rect">
            <a:avLst/>
          </a:prstGeom>
        </p:spPr>
      </p:pic>
    </p:spTree>
    <p:extLst>
      <p:ext uri="{BB962C8B-B14F-4D97-AF65-F5344CB8AC3E}">
        <p14:creationId xmlns:p14="http://schemas.microsoft.com/office/powerpoint/2010/main" val="293506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HOME PAGE</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03434520-7D28-7624-8C37-D34E012D0A0F}"/>
              </a:ext>
            </a:extLst>
          </p:cNvPr>
          <p:cNvPicPr>
            <a:picLocks noChangeAspect="1"/>
          </p:cNvPicPr>
          <p:nvPr/>
        </p:nvPicPr>
        <p:blipFill>
          <a:blip r:embed="rId3"/>
          <a:stretch>
            <a:fillRect/>
          </a:stretch>
        </p:blipFill>
        <p:spPr>
          <a:xfrm>
            <a:off x="148192" y="715346"/>
            <a:ext cx="8710083" cy="4096683"/>
          </a:xfrm>
          <a:prstGeom prst="rect">
            <a:avLst/>
          </a:prstGeom>
        </p:spPr>
      </p:pic>
    </p:spTree>
    <p:extLst>
      <p:ext uri="{BB962C8B-B14F-4D97-AF65-F5344CB8AC3E}">
        <p14:creationId xmlns:p14="http://schemas.microsoft.com/office/powerpoint/2010/main" val="1414938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CART</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9189DA5-FDF0-DAF8-8E32-37B7B264FB34}"/>
              </a:ext>
            </a:extLst>
          </p:cNvPr>
          <p:cNvPicPr>
            <a:picLocks noChangeAspect="1"/>
          </p:cNvPicPr>
          <p:nvPr/>
        </p:nvPicPr>
        <p:blipFill>
          <a:blip r:embed="rId3"/>
          <a:stretch>
            <a:fillRect/>
          </a:stretch>
        </p:blipFill>
        <p:spPr>
          <a:xfrm>
            <a:off x="285724" y="1059279"/>
            <a:ext cx="8360255" cy="3744178"/>
          </a:xfrm>
          <a:prstGeom prst="rect">
            <a:avLst/>
          </a:prstGeom>
        </p:spPr>
      </p:pic>
    </p:spTree>
    <p:extLst>
      <p:ext uri="{BB962C8B-B14F-4D97-AF65-F5344CB8AC3E}">
        <p14:creationId xmlns:p14="http://schemas.microsoft.com/office/powerpoint/2010/main" val="2592829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PAYMENT</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AB031004-85A0-FBB2-CBA6-B49288729641}"/>
              </a:ext>
            </a:extLst>
          </p:cNvPr>
          <p:cNvPicPr>
            <a:picLocks noChangeAspect="1"/>
          </p:cNvPicPr>
          <p:nvPr/>
        </p:nvPicPr>
        <p:blipFill>
          <a:blip r:embed="rId3"/>
          <a:stretch>
            <a:fillRect/>
          </a:stretch>
        </p:blipFill>
        <p:spPr>
          <a:xfrm>
            <a:off x="832756" y="922564"/>
            <a:ext cx="7543801" cy="4000908"/>
          </a:xfrm>
          <a:prstGeom prst="rect">
            <a:avLst/>
          </a:prstGeom>
        </p:spPr>
      </p:pic>
    </p:spTree>
    <p:extLst>
      <p:ext uri="{BB962C8B-B14F-4D97-AF65-F5344CB8AC3E}">
        <p14:creationId xmlns:p14="http://schemas.microsoft.com/office/powerpoint/2010/main" val="18066929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CUSTOMER ORDER STATUS</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9181046-CBEF-E5B8-D747-D62315CDE839}"/>
              </a:ext>
            </a:extLst>
          </p:cNvPr>
          <p:cNvPicPr>
            <a:picLocks noChangeAspect="1"/>
          </p:cNvPicPr>
          <p:nvPr/>
        </p:nvPicPr>
        <p:blipFill>
          <a:blip r:embed="rId3"/>
          <a:stretch>
            <a:fillRect/>
          </a:stretch>
        </p:blipFill>
        <p:spPr>
          <a:xfrm>
            <a:off x="391886" y="861896"/>
            <a:ext cx="7992835" cy="3979525"/>
          </a:xfrm>
          <a:prstGeom prst="rect">
            <a:avLst/>
          </a:prstGeom>
        </p:spPr>
      </p:pic>
    </p:spTree>
    <p:extLst>
      <p:ext uri="{BB962C8B-B14F-4D97-AF65-F5344CB8AC3E}">
        <p14:creationId xmlns:p14="http://schemas.microsoft.com/office/powerpoint/2010/main" val="4000069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lumMod val="95000"/>
                    <a:lumOff val="5000"/>
                  </a:schemeClr>
                </a:solidFill>
                <a:latin typeface="Times New Roman" panose="02020603050405020304" pitchFamily="18" charset="0"/>
                <a:cs typeface="Times New Roman" panose="02020603050405020304" pitchFamily="18" charset="0"/>
              </a:rPr>
              <a:t>CONCLUSION</a:t>
            </a:r>
            <a:endParaRPr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3D9477D-BBE0-205C-2D7B-43075C0DD9D6}"/>
              </a:ext>
            </a:extLst>
          </p:cNvPr>
          <p:cNvSpPr txBox="1"/>
          <p:nvPr/>
        </p:nvSpPr>
        <p:spPr>
          <a:xfrm>
            <a:off x="341911" y="1280523"/>
            <a:ext cx="8540832" cy="3416320"/>
          </a:xfrm>
          <a:prstGeom prst="rect">
            <a:avLst/>
          </a:prstGeom>
          <a:noFill/>
        </p:spPr>
        <p:txBody>
          <a:bodyPr wrap="square">
            <a:spAutoFit/>
          </a:bodyPr>
          <a:lstStyle/>
          <a:p>
            <a:pPr algn="just"/>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The online mart store in Java offers a modern and convenient way for customers to browse, select, and purchase mart products from the comfort of their homes . With a comprehensive product catalog, robust search and filtering capabilities, and a seamless shopping cart and checkout process, users can easily find and purchase their desired products.</a:t>
            </a:r>
          </a:p>
          <a:p>
            <a:pPr algn="just"/>
            <a:endParaRPr lang="en-US" dirty="0">
              <a:solidFill>
                <a:schemeClr val="tx1">
                  <a:lumMod val="95000"/>
                  <a:lumOff val="5000"/>
                </a:schemeClr>
              </a:solidFill>
              <a:latin typeface="Times New Roman" panose="02020603050405020304" pitchFamily="18" charset="0"/>
              <a:cs typeface="Times New Roman" panose="02020603050405020304" pitchFamily="18" charset="0"/>
            </a:endParaRPr>
          </a:p>
          <a:p>
            <a:pPr algn="just"/>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 As the online mart store continues to evolve, future enhancements such as integration with social media and personalized recommendations will further enhance the user experience.</a:t>
            </a:r>
          </a:p>
          <a:p>
            <a:pPr algn="just"/>
            <a:endPar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endParaRPr>
          </a:p>
          <a:p>
            <a:pPr algn="just"/>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By leveraging the power of Java and modern technologies, we have created a robust and scalable platform that meets the needs of today's tech-savvy consumers.</a:t>
            </a:r>
          </a:p>
          <a:p>
            <a:pPr algn="l">
              <a:buFont typeface="Arial" panose="020B0604020202020204" pitchFamily="34" charset="0"/>
              <a:buChar char="•"/>
            </a:pPr>
            <a:endParaRPr lang="en-US" b="0" i="0" dirty="0">
              <a:solidFill>
                <a:srgbClr val="374151"/>
              </a:solidFill>
              <a:effectLst/>
              <a:latin typeface="Söhne"/>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latin typeface="Times New Roman" panose="02020603050405020304" pitchFamily="18" charset="0"/>
                <a:cs typeface="Times New Roman" panose="02020603050405020304" pitchFamily="18" charset="0"/>
              </a:rPr>
              <a:t>THANK</a:t>
            </a:r>
            <a:br>
              <a:rPr lang="en" sz="8800" dirty="0">
                <a:latin typeface="Times New Roman" panose="02020603050405020304" pitchFamily="18" charset="0"/>
                <a:cs typeface="Times New Roman" panose="02020603050405020304" pitchFamily="18" charset="0"/>
              </a:rPr>
            </a:br>
            <a:r>
              <a:rPr lang="en" sz="8800" dirty="0">
                <a:latin typeface="Times New Roman" panose="02020603050405020304" pitchFamily="18" charset="0"/>
                <a:cs typeface="Times New Roman" panose="02020603050405020304" pitchFamily="18" charset="0"/>
              </a:rPr>
              <a:t>YOU</a:t>
            </a:r>
            <a:endParaRPr sz="8800" dirty="0">
              <a:latin typeface="Times New Roman" panose="02020603050405020304" pitchFamily="18" charset="0"/>
              <a:cs typeface="Times New Roman" panose="02020603050405020304" pitchFamily="18" charset="0"/>
            </a:endParaRPr>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871047" y="73681"/>
            <a:ext cx="7704000" cy="576000"/>
          </a:xfrm>
        </p:spPr>
        <p:txBody>
          <a:bodyPr/>
          <a:lstStyle/>
          <a:p>
            <a:r>
              <a:rPr lang="en-IN" dirty="0">
                <a:latin typeface="Times New Roman" panose="02020603050405020304" pitchFamily="18" charset="0"/>
                <a:cs typeface="Times New Roman" panose="02020603050405020304" pitchFamily="18" charset="0"/>
              </a:rPr>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498021" y="649681"/>
            <a:ext cx="8205108" cy="4101933"/>
          </a:xfrm>
        </p:spPr>
        <p:txBody>
          <a:bodyPr/>
          <a:lstStyle/>
          <a:p>
            <a:pPr marL="152400" indent="0" algn="just">
              <a:buNone/>
            </a:pP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The purpose of our application is to provide customers with a convenient and user-friendly platform to browse and purchase  products online. It aims to bridge the gap between consumers and a wide range of VEGETABLES,SNACKS,FRUITS,DAIRY PRODUCTS,CERALS,FROZEN FOODS. The application will offer a secure and efficient shopping experience, ensuring custome</a:t>
            </a:r>
            <a:r>
              <a:rPr lang="en-US" sz="1600" dirty="0">
                <a:solidFill>
                  <a:schemeClr val="tx1">
                    <a:lumMod val="75000"/>
                  </a:schemeClr>
                </a:solidFill>
                <a:latin typeface="Times New Roman" panose="02020603050405020304" pitchFamily="18" charset="0"/>
                <a:cs typeface="Times New Roman" panose="02020603050405020304" pitchFamily="18" charset="0"/>
              </a:rPr>
              <a:t>r </a:t>
            </a: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satisfaction and loyalty.</a:t>
            </a:r>
          </a:p>
          <a:p>
            <a:pPr marL="152400" indent="0" algn="just">
              <a:buNone/>
            </a:pPr>
            <a:endParaRPr lang="en-US" sz="1600" b="0" i="0" dirty="0">
              <a:solidFill>
                <a:schemeClr val="tx1">
                  <a:lumMod val="75000"/>
                </a:schemeClr>
              </a:solidFill>
              <a:effectLst/>
              <a:latin typeface="Times New Roman" panose="02020603050405020304" pitchFamily="18" charset="0"/>
              <a:cs typeface="Times New Roman" panose="02020603050405020304" pitchFamily="18" charset="0"/>
            </a:endParaRPr>
          </a:p>
          <a:p>
            <a:pPr marL="152400" indent="0" algn="just">
              <a:buNone/>
            </a:pPr>
            <a:endParaRPr lang="en-US" sz="1600" b="0" i="0" dirty="0">
              <a:solidFill>
                <a:schemeClr val="tx1">
                  <a:lumMod val="75000"/>
                </a:schemeClr>
              </a:solidFill>
              <a:effectLst/>
              <a:latin typeface="Times New Roman" panose="02020603050405020304" pitchFamily="18" charset="0"/>
              <a:cs typeface="Times New Roman" panose="02020603050405020304" pitchFamily="18" charset="0"/>
            </a:endParaRPr>
          </a:p>
          <a:p>
            <a:pPr marL="152400" indent="0" algn="just">
              <a:buNone/>
            </a:pP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This major Java Online </a:t>
            </a:r>
            <a:r>
              <a:rPr lang="en-US" sz="1600" dirty="0">
                <a:solidFill>
                  <a:schemeClr val="tx1">
                    <a:lumMod val="75000"/>
                  </a:schemeClr>
                </a:solidFill>
                <a:latin typeface="Times New Roman" panose="02020603050405020304" pitchFamily="18" charset="0"/>
                <a:cs typeface="Times New Roman" panose="02020603050405020304" pitchFamily="18" charset="0"/>
              </a:rPr>
              <a:t>MART</a:t>
            </a: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 Store provides online interface and the customers can easily place the order of Product on few clicks. This are various features available in Online </a:t>
            </a:r>
            <a:r>
              <a:rPr lang="en-US" sz="1600" dirty="0">
                <a:solidFill>
                  <a:schemeClr val="tx1">
                    <a:lumMod val="75000"/>
                  </a:schemeClr>
                </a:solidFill>
                <a:latin typeface="Times New Roman" panose="02020603050405020304" pitchFamily="18" charset="0"/>
                <a:cs typeface="Times New Roman" panose="02020603050405020304" pitchFamily="18" charset="0"/>
              </a:rPr>
              <a:t>MART </a:t>
            </a: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Store. As this online application enables the end users to register to the system online, select the Product items of their choice from the menu list, and order Product online. The Online </a:t>
            </a:r>
            <a:r>
              <a:rPr lang="en-US" sz="1600" dirty="0">
                <a:solidFill>
                  <a:schemeClr val="tx1">
                    <a:lumMod val="75000"/>
                  </a:schemeClr>
                </a:solidFill>
                <a:latin typeface="Times New Roman" panose="02020603050405020304" pitchFamily="18" charset="0"/>
                <a:cs typeface="Times New Roman" panose="02020603050405020304" pitchFamily="18" charset="0"/>
              </a:rPr>
              <a:t>MART</a:t>
            </a: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 Store is based on ordering of the Product online. This Online  Store allows the user to select the desired Product from a sEt of avaliable menu </a:t>
            </a:r>
            <a:r>
              <a:rPr lang="en-US" sz="1600" dirty="0">
                <a:solidFill>
                  <a:schemeClr val="tx1">
                    <a:lumMod val="75000"/>
                  </a:schemeClr>
                </a:solidFill>
                <a:latin typeface="Times New Roman" panose="02020603050405020304" pitchFamily="18" charset="0"/>
                <a:cs typeface="Times New Roman" panose="02020603050405020304" pitchFamily="18" charset="0"/>
              </a:rPr>
              <a:t>ITE</a:t>
            </a:r>
            <a:r>
              <a:rPr lang="en-US" sz="1600" b="0" i="0" dirty="0">
                <a:solidFill>
                  <a:schemeClr val="tx1">
                    <a:lumMod val="75000"/>
                  </a:schemeClr>
                </a:solidFill>
                <a:effectLst/>
                <a:latin typeface="Times New Roman" panose="02020603050405020304" pitchFamily="18" charset="0"/>
                <a:cs typeface="Times New Roman" panose="02020603050405020304" pitchFamily="18" charset="0"/>
              </a:rPr>
              <a:t>ms. The customer can easily place orders for the Product items of their choice. For ordering the Product customer needs to register into the system with their detaIls and after the registration, customer can filtered out the Product according to the Type. Category Payment, Order ad the Product into the cart and make payment. </a:t>
            </a:r>
          </a:p>
          <a:p>
            <a:endParaRPr lang="en-IN" dirty="0"/>
          </a:p>
        </p:txBody>
      </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TECHNOLOGY USED</a:t>
            </a:r>
            <a:br>
              <a:rPr lang="en" dirty="0"/>
            </a:br>
            <a:endParaRPr dirty="0"/>
          </a:p>
        </p:txBody>
      </p:sp>
      <p:grpSp>
        <p:nvGrpSpPr>
          <p:cNvPr id="395" name="Google Shape;395;p26"/>
          <p:cNvGrpSpPr/>
          <p:nvPr/>
        </p:nvGrpSpPr>
        <p:grpSpPr>
          <a:xfrm>
            <a:off x="205470" y="789653"/>
            <a:ext cx="2888793" cy="1110823"/>
            <a:chOff x="36000" y="1025864"/>
            <a:chExt cx="2823738" cy="1317637"/>
          </a:xfrm>
        </p:grpSpPr>
        <p:sp>
          <p:nvSpPr>
            <p:cNvPr id="396" name="Google Shape;396;p26"/>
            <p:cNvSpPr txBox="1"/>
            <p:nvPr/>
          </p:nvSpPr>
          <p:spPr>
            <a:xfrm>
              <a:off x="176665" y="1025864"/>
              <a:ext cx="2683073" cy="362891"/>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Times New Roman" panose="02020603050405020304" pitchFamily="18" charset="0"/>
                  <a:ea typeface="Oswald"/>
                  <a:cs typeface="Times New Roman" panose="02020603050405020304" pitchFamily="18" charset="0"/>
                  <a:sym typeface="Oswald"/>
                </a:rPr>
                <a:t>JAVA</a:t>
              </a:r>
              <a:r>
                <a:rPr lang="en" sz="1800" dirty="0">
                  <a:solidFill>
                    <a:schemeClr val="accent1"/>
                  </a:solidFill>
                  <a:latin typeface="Oswald"/>
                  <a:ea typeface="Oswald"/>
                  <a:cs typeface="Oswald"/>
                  <a:sym typeface="Oswald"/>
                </a:rPr>
                <a:t>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36000" y="1299051"/>
              <a:ext cx="2589832" cy="1044450"/>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US" sz="1200" b="0" i="0" dirty="0">
                  <a:solidFill>
                    <a:schemeClr val="tx1">
                      <a:lumMod val="75000"/>
                    </a:schemeClr>
                  </a:solidFill>
                  <a:effectLst/>
                  <a:latin typeface="Times New Roman" panose="02020603050405020304" pitchFamily="18" charset="0"/>
                  <a:cs typeface="Times New Roman" panose="02020603050405020304" pitchFamily="18" charset="0"/>
                </a:rPr>
                <a:t>Java is an object-oriented programming (OOP) language, which means it supports the principles and concepts of object-oriented programming. </a:t>
              </a:r>
              <a:endParaRPr sz="1200" dirty="0">
                <a:solidFill>
                  <a:schemeClr val="tx1">
                    <a:lumMod val="75000"/>
                  </a:schemeClr>
                </a:solidFill>
                <a:latin typeface="Times New Roman" panose="02020603050405020304" pitchFamily="18" charset="0"/>
                <a:ea typeface="Roboto"/>
                <a:cs typeface="Times New Roman" panose="02020603050405020304" pitchFamily="18" charset="0"/>
                <a:sym typeface="Roboto"/>
              </a:endParaRPr>
            </a:p>
          </p:txBody>
        </p:sp>
      </p:grpSp>
      <p:grpSp>
        <p:nvGrpSpPr>
          <p:cNvPr id="398" name="Google Shape;398;p26"/>
          <p:cNvGrpSpPr/>
          <p:nvPr/>
        </p:nvGrpSpPr>
        <p:grpSpPr>
          <a:xfrm>
            <a:off x="138793" y="2249702"/>
            <a:ext cx="2578287" cy="1118258"/>
            <a:chOff x="-3134510" y="4155108"/>
            <a:chExt cx="2590544" cy="1279008"/>
          </a:xfrm>
        </p:grpSpPr>
        <p:sp>
          <p:nvSpPr>
            <p:cNvPr id="399" name="Google Shape;399;p26"/>
            <p:cNvSpPr txBox="1"/>
            <p:nvPr/>
          </p:nvSpPr>
          <p:spPr>
            <a:xfrm>
              <a:off x="-3067515" y="4155108"/>
              <a:ext cx="2458018" cy="367766"/>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Times New Roman" panose="02020603050405020304" pitchFamily="18" charset="0"/>
                  <a:ea typeface="Oswald"/>
                  <a:cs typeface="Times New Roman" panose="02020603050405020304" pitchFamily="18" charset="0"/>
                  <a:sym typeface="Oswald"/>
                </a:rPr>
                <a:t>ANGULAR</a:t>
              </a:r>
              <a:endParaRPr sz="1800" dirty="0">
                <a:solidFill>
                  <a:schemeClr val="accent2"/>
                </a:solidFill>
                <a:latin typeface="Times New Roman" panose="02020603050405020304" pitchFamily="18" charset="0"/>
                <a:ea typeface="Oswald"/>
                <a:cs typeface="Times New Roman" panose="02020603050405020304" pitchFamily="18" charset="0"/>
                <a:sym typeface="Oswald"/>
              </a:endParaRPr>
            </a:p>
          </p:txBody>
        </p:sp>
        <p:sp>
          <p:nvSpPr>
            <p:cNvPr id="400" name="Google Shape;400;p26"/>
            <p:cNvSpPr txBox="1"/>
            <p:nvPr/>
          </p:nvSpPr>
          <p:spPr>
            <a:xfrm>
              <a:off x="-3134510" y="4420169"/>
              <a:ext cx="2590544" cy="1013947"/>
            </a:xfrm>
            <a:prstGeom prst="rect">
              <a:avLst/>
            </a:prstGeom>
            <a:noFill/>
            <a:ln>
              <a:noFill/>
            </a:ln>
          </p:spPr>
          <p:txBody>
            <a:bodyPr spcFirstLastPara="1" wrap="square" lIns="91425" tIns="91425" rIns="91425" bIns="91425" anchor="t" anchorCtr="0">
              <a:noAutofit/>
            </a:bodyPr>
            <a:lstStyle/>
            <a:p>
              <a:pPr algn="just"/>
              <a:r>
                <a:rPr lang="en-US" sz="1200" b="0" i="0" dirty="0">
                  <a:solidFill>
                    <a:schemeClr val="tx1">
                      <a:lumMod val="75000"/>
                    </a:schemeClr>
                  </a:solidFill>
                  <a:effectLst/>
                  <a:latin typeface="Times New Roman" panose="02020603050405020304" pitchFamily="18" charset="0"/>
                  <a:cs typeface="Times New Roman" panose="02020603050405020304" pitchFamily="18" charset="0"/>
                </a:rPr>
                <a:t>Angular is a TypeScript-based framework that uses HTML, CSS, and JavaScript to build robust and scalable single-page applications.</a:t>
              </a:r>
              <a:endParaRPr lang="en-US" b="0" i="0" dirty="0">
                <a:solidFill>
                  <a:srgbClr val="374151"/>
                </a:solidFill>
                <a:effectLst/>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125154" y="3692878"/>
            <a:ext cx="2833178" cy="911779"/>
            <a:chOff x="633331" y="3644470"/>
            <a:chExt cx="2906122" cy="911779"/>
          </a:xfrm>
        </p:grpSpPr>
        <p:sp>
          <p:nvSpPr>
            <p:cNvPr id="402" name="Google Shape;402;p26"/>
            <p:cNvSpPr txBox="1"/>
            <p:nvPr/>
          </p:nvSpPr>
          <p:spPr>
            <a:xfrm>
              <a:off x="633331" y="3644470"/>
              <a:ext cx="2363561" cy="29499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bg2">
                      <a:lumMod val="50000"/>
                    </a:schemeClr>
                  </a:solidFill>
                  <a:latin typeface="Times New Roman" panose="02020603050405020304" pitchFamily="18" charset="0"/>
                  <a:ea typeface="Oswald"/>
                  <a:cs typeface="Times New Roman" panose="02020603050405020304" pitchFamily="18" charset="0"/>
                  <a:sym typeface="Oswald"/>
                </a:rPr>
                <a:t>JAVASCRIPT</a:t>
              </a:r>
              <a:endParaRPr sz="1800" dirty="0">
                <a:solidFill>
                  <a:schemeClr val="bg2">
                    <a:lumMod val="50000"/>
                  </a:schemeClr>
                </a:solidFill>
                <a:latin typeface="Times New Roman" panose="02020603050405020304" pitchFamily="18" charset="0"/>
                <a:ea typeface="Oswald"/>
                <a:cs typeface="Times New Roman" panose="02020603050405020304" pitchFamily="18" charset="0"/>
                <a:sym typeface="Oswald"/>
              </a:endParaRPr>
            </a:p>
          </p:txBody>
        </p:sp>
        <p:sp>
          <p:nvSpPr>
            <p:cNvPr id="403" name="Google Shape;403;p26"/>
            <p:cNvSpPr txBox="1"/>
            <p:nvPr/>
          </p:nvSpPr>
          <p:spPr>
            <a:xfrm>
              <a:off x="715716" y="3939464"/>
              <a:ext cx="2823737" cy="616785"/>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US" sz="1200" b="0" i="0" dirty="0">
                  <a:solidFill>
                    <a:schemeClr val="tx1">
                      <a:lumMod val="75000"/>
                    </a:schemeClr>
                  </a:solidFill>
                  <a:effectLst/>
                  <a:latin typeface="Times New Roman" panose="02020603050405020304" pitchFamily="18" charset="0"/>
                  <a:cs typeface="Times New Roman" panose="02020603050405020304" pitchFamily="18" charset="0"/>
                </a:rPr>
                <a:t>JavaScript is a widely used programming language primarily used for web development. </a:t>
              </a:r>
              <a:endParaRPr sz="1200" dirty="0">
                <a:solidFill>
                  <a:schemeClr val="tx1">
                    <a:lumMod val="75000"/>
                  </a:schemeClr>
                </a:solidFill>
                <a:latin typeface="Times New Roman" panose="02020603050405020304" pitchFamily="18" charset="0"/>
                <a:ea typeface="Roboto"/>
                <a:cs typeface="Times New Roman" panose="02020603050405020304" pitchFamily="18" charset="0"/>
                <a:sym typeface="Roboto"/>
              </a:endParaRPr>
            </a:p>
          </p:txBody>
        </p:sp>
      </p:grpSp>
      <p:grpSp>
        <p:nvGrpSpPr>
          <p:cNvPr id="407" name="Google Shape;407;p26"/>
          <p:cNvGrpSpPr/>
          <p:nvPr/>
        </p:nvGrpSpPr>
        <p:grpSpPr>
          <a:xfrm>
            <a:off x="6498081" y="1866250"/>
            <a:ext cx="2615726" cy="1103980"/>
            <a:chOff x="6232438" y="2452912"/>
            <a:chExt cx="2683069" cy="1103980"/>
          </a:xfrm>
        </p:grpSpPr>
        <p:sp>
          <p:nvSpPr>
            <p:cNvPr id="408" name="Google Shape;408;p26"/>
            <p:cNvSpPr txBox="1"/>
            <p:nvPr/>
          </p:nvSpPr>
          <p:spPr>
            <a:xfrm>
              <a:off x="6325038" y="2452912"/>
              <a:ext cx="1975500" cy="4758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1800" dirty="0">
                  <a:solidFill>
                    <a:schemeClr val="accent5"/>
                  </a:solidFill>
                  <a:latin typeface="Times New Roman" panose="02020603050405020304" pitchFamily="18" charset="0"/>
                  <a:ea typeface="Oswald"/>
                  <a:cs typeface="Times New Roman" panose="02020603050405020304" pitchFamily="18" charset="0"/>
                  <a:sym typeface="Oswald"/>
                </a:rPr>
                <a:t>HTML</a:t>
              </a:r>
              <a:endParaRPr sz="1800" dirty="0">
                <a:solidFill>
                  <a:schemeClr val="accent5"/>
                </a:solidFill>
                <a:latin typeface="Times New Roman" panose="02020603050405020304" pitchFamily="18" charset="0"/>
                <a:ea typeface="Oswald"/>
                <a:cs typeface="Times New Roman" panose="02020603050405020304" pitchFamily="18" charset="0"/>
                <a:sym typeface="Oswald"/>
              </a:endParaRPr>
            </a:p>
          </p:txBody>
        </p:sp>
        <p:sp>
          <p:nvSpPr>
            <p:cNvPr id="409" name="Google Shape;409;p26"/>
            <p:cNvSpPr txBox="1"/>
            <p:nvPr/>
          </p:nvSpPr>
          <p:spPr>
            <a:xfrm>
              <a:off x="6232438" y="2765084"/>
              <a:ext cx="2683069" cy="791808"/>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US" sz="1200" b="0" i="0" dirty="0">
                  <a:solidFill>
                    <a:schemeClr val="tx1">
                      <a:lumMod val="75000"/>
                    </a:schemeClr>
                  </a:solidFill>
                  <a:effectLst/>
                  <a:latin typeface="Times New Roman" panose="02020603050405020304" pitchFamily="18" charset="0"/>
                  <a:cs typeface="Times New Roman" panose="02020603050405020304" pitchFamily="18" charset="0"/>
                </a:rPr>
                <a:t>HTML, which stands for HyperText Markup Language, is the standard markup language used for creating and structuring web pages</a:t>
              </a:r>
              <a:r>
                <a:rPr lang="en-US" sz="1200" b="0" i="0" dirty="0">
                  <a:solidFill>
                    <a:schemeClr val="tx1">
                      <a:lumMod val="75000"/>
                    </a:schemeClr>
                  </a:solidFill>
                  <a:effectLst/>
                  <a:latin typeface="Söhne"/>
                </a:rPr>
                <a:t>.</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6403119" y="3233205"/>
            <a:ext cx="2615727" cy="1190171"/>
            <a:chOff x="6482099" y="3428900"/>
            <a:chExt cx="2565027" cy="845690"/>
          </a:xfrm>
        </p:grpSpPr>
        <p:sp>
          <p:nvSpPr>
            <p:cNvPr id="411" name="Google Shape;411;p26"/>
            <p:cNvSpPr txBox="1"/>
            <p:nvPr/>
          </p:nvSpPr>
          <p:spPr>
            <a:xfrm>
              <a:off x="6482100" y="3428900"/>
              <a:ext cx="1517137" cy="326626"/>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Times New Roman" panose="02020603050405020304" pitchFamily="18" charset="0"/>
                  <a:ea typeface="Oswald"/>
                  <a:cs typeface="Times New Roman" panose="02020603050405020304" pitchFamily="18" charset="0"/>
                  <a:sym typeface="Oswald"/>
                </a:rPr>
                <a:t>POSTMAN</a:t>
              </a:r>
              <a:endParaRPr sz="1800" dirty="0">
                <a:solidFill>
                  <a:schemeClr val="accent6"/>
                </a:solidFill>
                <a:latin typeface="Times New Roman" panose="02020603050405020304" pitchFamily="18" charset="0"/>
                <a:ea typeface="Oswald"/>
                <a:cs typeface="Times New Roman" panose="02020603050405020304" pitchFamily="18" charset="0"/>
                <a:sym typeface="Oswald"/>
              </a:endParaRPr>
            </a:p>
          </p:txBody>
        </p:sp>
        <p:sp>
          <p:nvSpPr>
            <p:cNvPr id="412" name="Google Shape;412;p26"/>
            <p:cNvSpPr txBox="1"/>
            <p:nvPr/>
          </p:nvSpPr>
          <p:spPr>
            <a:xfrm>
              <a:off x="6482099" y="3698820"/>
              <a:ext cx="2565027" cy="575770"/>
            </a:xfrm>
            <a:prstGeom prst="rect">
              <a:avLst/>
            </a:prstGeom>
            <a:noFill/>
            <a:ln>
              <a:noFill/>
            </a:ln>
          </p:spPr>
          <p:txBody>
            <a:bodyPr spcFirstLastPara="1" wrap="square" lIns="91425" tIns="91425" rIns="91425" bIns="91425" anchor="t" anchorCtr="0">
              <a:noAutofit/>
            </a:bodyPr>
            <a:lstStyle/>
            <a:p>
              <a:pPr marL="0" marR="0" lvl="0" indent="0" algn="just" rtl="0">
                <a:spcBef>
                  <a:spcPts val="0"/>
                </a:spcBef>
                <a:spcAft>
                  <a:spcPts val="0"/>
                </a:spcAft>
                <a:buNone/>
              </a:pPr>
              <a:r>
                <a:rPr lang="en-US" sz="1200" b="0" i="0" dirty="0">
                  <a:solidFill>
                    <a:schemeClr val="tx1">
                      <a:lumMod val="75000"/>
                    </a:schemeClr>
                  </a:solidFill>
                  <a:effectLst/>
                  <a:latin typeface="Times New Roman" panose="02020603050405020304" pitchFamily="18" charset="0"/>
                  <a:cs typeface="Times New Roman" panose="02020603050405020304" pitchFamily="18" charset="0"/>
                </a:rPr>
                <a:t>Postman is a popular collaboration platform and toolset used by developers to build, test, and document APIs</a:t>
              </a:r>
              <a:endParaRPr sz="1200" dirty="0">
                <a:solidFill>
                  <a:schemeClr val="tx1">
                    <a:lumMod val="75000"/>
                  </a:schemeClr>
                </a:solidFill>
                <a:latin typeface="Times New Roman" panose="02020603050405020304" pitchFamily="18" charset="0"/>
                <a:ea typeface="Roboto"/>
                <a:cs typeface="Times New Roman" panose="02020603050405020304" pitchFamily="18" charset="0"/>
                <a:sym typeface="Roboto"/>
              </a:endParaRPr>
            </a:p>
          </p:txBody>
        </p:sp>
      </p:grpSp>
      <p:grpSp>
        <p:nvGrpSpPr>
          <p:cNvPr id="413" name="Google Shape;413;p26"/>
          <p:cNvGrpSpPr/>
          <p:nvPr/>
        </p:nvGrpSpPr>
        <p:grpSpPr>
          <a:xfrm>
            <a:off x="3246018" y="1510045"/>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latin typeface="Times New Roman" panose="02020603050405020304" pitchFamily="18" charset="0"/>
                <a:cs typeface="Times New Roman" panose="02020603050405020304" pitchFamily="18" charset="0"/>
              </a:rPr>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391887" y="971149"/>
            <a:ext cx="8384720" cy="3924451"/>
          </a:xfrm>
        </p:spPr>
        <p:txBody>
          <a:bodyPr/>
          <a:lstStyle/>
          <a:p>
            <a:pPr algn="just"/>
            <a:r>
              <a:rPr lang="en-US" sz="1800" dirty="0">
                <a:solidFill>
                  <a:schemeClr val="tx1">
                    <a:lumMod val="75000"/>
                  </a:schemeClr>
                </a:solidFill>
                <a:latin typeface="Times New Roman" panose="02020603050405020304" pitchFamily="18" charset="0"/>
                <a:cs typeface="Times New Roman" panose="02020603050405020304" pitchFamily="18" charset="0"/>
              </a:rPr>
              <a:t>The platform for customers to browse </a:t>
            </a:r>
            <a:r>
              <a:rPr lang="en-US" sz="1800" b="0" i="0" dirty="0">
                <a:solidFill>
                  <a:schemeClr val="tx1">
                    <a:lumMod val="75000"/>
                  </a:schemeClr>
                </a:solidFill>
                <a:effectLst/>
                <a:latin typeface="Times New Roman" panose="02020603050405020304" pitchFamily="18" charset="0"/>
                <a:cs typeface="Times New Roman" panose="02020603050405020304" pitchFamily="18" charset="0"/>
              </a:rPr>
              <a:t>proposed system of an online </a:t>
            </a:r>
            <a:r>
              <a:rPr lang="en-US" sz="1800" dirty="0">
                <a:solidFill>
                  <a:schemeClr val="tx1">
                    <a:lumMod val="75000"/>
                  </a:schemeClr>
                </a:solidFill>
                <a:latin typeface="Times New Roman" panose="02020603050405020304" pitchFamily="18" charset="0"/>
                <a:cs typeface="Times New Roman" panose="02020603050405020304" pitchFamily="18" charset="0"/>
              </a:rPr>
              <a:t>mart </a:t>
            </a:r>
            <a:r>
              <a:rPr lang="en-US" sz="1800" b="0" i="0" dirty="0">
                <a:solidFill>
                  <a:schemeClr val="tx1">
                    <a:lumMod val="75000"/>
                  </a:schemeClr>
                </a:solidFill>
                <a:effectLst/>
                <a:latin typeface="Times New Roman" panose="02020603050405020304" pitchFamily="18" charset="0"/>
                <a:cs typeface="Times New Roman" panose="02020603050405020304" pitchFamily="18" charset="0"/>
              </a:rPr>
              <a:t>store aims to provide a seamless and user-friendly, select, and purchase </a:t>
            </a:r>
            <a:r>
              <a:rPr lang="en-US" sz="1800" dirty="0">
                <a:solidFill>
                  <a:schemeClr val="tx1">
                    <a:lumMod val="75000"/>
                  </a:schemeClr>
                </a:solidFill>
                <a:latin typeface="Times New Roman" panose="02020603050405020304" pitchFamily="18" charset="0"/>
                <a:cs typeface="Times New Roman" panose="02020603050405020304" pitchFamily="18" charset="0"/>
              </a:rPr>
              <a:t>mart </a:t>
            </a:r>
            <a:r>
              <a:rPr lang="en-US" sz="1800" b="0" i="0" dirty="0">
                <a:solidFill>
                  <a:schemeClr val="tx1">
                    <a:lumMod val="75000"/>
                  </a:schemeClr>
                </a:solidFill>
                <a:effectLst/>
                <a:latin typeface="Times New Roman" panose="02020603050405020304" pitchFamily="18" charset="0"/>
                <a:cs typeface="Times New Roman" panose="02020603050405020304" pitchFamily="18" charset="0"/>
              </a:rPr>
              <a:t>products conveniently from the comfort of their homes. </a:t>
            </a:r>
          </a:p>
          <a:p>
            <a:pPr marL="152400" indent="0" algn="just">
              <a:buNone/>
            </a:pPr>
            <a:endParaRPr lang="en-US" sz="1800" b="0" i="0" dirty="0">
              <a:solidFill>
                <a:schemeClr val="tx1">
                  <a:lumMod val="75000"/>
                </a:schemeClr>
              </a:solidFill>
              <a:effectLst/>
              <a:latin typeface="Times New Roman" panose="02020603050405020304" pitchFamily="18" charset="0"/>
              <a:cs typeface="Times New Roman" panose="02020603050405020304" pitchFamily="18" charset="0"/>
            </a:endParaRPr>
          </a:p>
          <a:p>
            <a:pPr algn="just"/>
            <a:r>
              <a:rPr lang="en-US" sz="1800" dirty="0">
                <a:solidFill>
                  <a:schemeClr val="tx1">
                    <a:lumMod val="75000"/>
                  </a:schemeClr>
                </a:solidFill>
                <a:latin typeface="Times New Roman" panose="02020603050405020304" pitchFamily="18" charset="0"/>
                <a:cs typeface="Times New Roman" panose="02020603050405020304" pitchFamily="18" charset="0"/>
              </a:rPr>
              <a:t>Given comprehensive full-stack project combines the power of Java Spring Boot, Hibernate, MySQL, and Angular. This system aims to address the challenges of modern web development by utilizing Java Spring Boot for rapid backend development, Hibernate for seamless communication with the MySQL database, and Angular for creating dynamic and interactive user interfaces. By leveraging these technologies, we can deliver a robust, scalable, and user-friendly application that meets the demands of today's web development landscape.</a:t>
            </a:r>
            <a:endParaRPr lang="en-IN" sz="1800" dirty="0">
              <a:solidFill>
                <a:schemeClr val="tx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883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404787" y="213662"/>
            <a:ext cx="6291051" cy="791005"/>
          </a:xfrm>
        </p:spPr>
        <p:txBody>
          <a:bodyPr/>
          <a:lstStyle/>
          <a:p>
            <a:r>
              <a:rPr lang="en-IN" dirty="0">
                <a:latin typeface="Times New Roman" panose="02020603050405020304" pitchFamily="18" charset="0"/>
                <a:cs typeface="Times New Roman" panose="02020603050405020304" pitchFamily="18" charset="0"/>
              </a:rPr>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3374500679"/>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Operating</a:t>
                      </a:r>
                      <a:r>
                        <a:rPr lang="en-US" sz="1200" b="0" baseline="0" dirty="0">
                          <a:solidFill>
                            <a:schemeClr val="tx1">
                              <a:lumMod val="75000"/>
                            </a:schemeClr>
                          </a:solidFill>
                          <a:latin typeface="Times New Roman" panose="02020603050405020304" pitchFamily="18" charset="0"/>
                          <a:cs typeface="Times New Roman" panose="02020603050405020304" pitchFamily="18" charset="0"/>
                        </a:rPr>
                        <a:t> System : Windows 10 and above</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Software</a:t>
                      </a:r>
                      <a:r>
                        <a:rPr lang="en-US" sz="1200" b="0" baseline="0" dirty="0">
                          <a:solidFill>
                            <a:schemeClr val="tx1">
                              <a:lumMod val="75000"/>
                            </a:schemeClr>
                          </a:solidFill>
                          <a:latin typeface="Times New Roman" panose="02020603050405020304" pitchFamily="18" charset="0"/>
                          <a:cs typeface="Times New Roman" panose="02020603050405020304" pitchFamily="18" charset="0"/>
                        </a:rPr>
                        <a:t> IDE: Eclipse, Postman, MySQL, VS Code.</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Hard Disk: 500 GB</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Language:</a:t>
                      </a:r>
                      <a:r>
                        <a:rPr lang="en-US" sz="1200" b="0" baseline="0" dirty="0">
                          <a:solidFill>
                            <a:schemeClr val="tx1">
                              <a:lumMod val="75000"/>
                            </a:schemeClr>
                          </a:solidFill>
                          <a:latin typeface="Times New Roman" panose="02020603050405020304" pitchFamily="18" charset="0"/>
                          <a:cs typeface="Times New Roman" panose="02020603050405020304" pitchFamily="18" charset="0"/>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RAM: 8 GB</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Front</a:t>
                      </a:r>
                      <a:r>
                        <a:rPr lang="en-US" sz="1200" b="0" baseline="0" dirty="0">
                          <a:solidFill>
                            <a:schemeClr val="tx1">
                              <a:lumMod val="75000"/>
                            </a:schemeClr>
                          </a:solidFill>
                          <a:latin typeface="Times New Roman" panose="02020603050405020304" pitchFamily="18" charset="0"/>
                          <a:cs typeface="Times New Roman" panose="02020603050405020304" pitchFamily="18" charset="0"/>
                        </a:rPr>
                        <a:t> End: Angular, Boot Strap</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latin typeface="Times New Roman" panose="02020603050405020304" pitchFamily="18" charset="0"/>
                          <a:cs typeface="Times New Roman" panose="02020603050405020304" pitchFamily="18" charset="0"/>
                        </a:rPr>
                        <a:t>Back End:</a:t>
                      </a:r>
                      <a:r>
                        <a:rPr lang="en-US" sz="1200" b="0" baseline="0" dirty="0">
                          <a:solidFill>
                            <a:schemeClr val="tx1">
                              <a:lumMod val="75000"/>
                            </a:schemeClr>
                          </a:solidFill>
                          <a:latin typeface="Times New Roman" panose="02020603050405020304" pitchFamily="18" charset="0"/>
                          <a:cs typeface="Times New Roman" panose="02020603050405020304" pitchFamily="18" charset="0"/>
                        </a:rPr>
                        <a:t> Spring Boot, MySQL.</a:t>
                      </a:r>
                      <a:endParaRPr lang="en-IN" sz="1200" b="0" dirty="0">
                        <a:solidFill>
                          <a:schemeClr val="tx1">
                            <a:lumMod val="75000"/>
                          </a:schemeClr>
                        </a:solidFill>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699" y="241550"/>
            <a:ext cx="6007371" cy="849839"/>
          </a:xfrm>
        </p:spPr>
        <p:txBody>
          <a:bodyPr/>
          <a:lstStyle/>
          <a:p>
            <a:r>
              <a:rPr lang="en-IN" dirty="0">
                <a:latin typeface="Times New Roman" panose="02020603050405020304" pitchFamily="18" charset="0"/>
                <a:cs typeface="Times New Roman" panose="02020603050405020304" pitchFamily="18" charset="0"/>
              </a:rPr>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3610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MODULES</a:t>
            </a:r>
            <a:endParaRPr dirty="0">
              <a:latin typeface="Times New Roman" panose="02020603050405020304" pitchFamily="18" charset="0"/>
              <a:cs typeface="Times New Roman" panose="02020603050405020304" pitchFamily="18" charset="0"/>
            </a:endParaRPr>
          </a:p>
        </p:txBody>
      </p:sp>
      <p:grpSp>
        <p:nvGrpSpPr>
          <p:cNvPr id="669" name="Google Shape;669;p32"/>
          <p:cNvGrpSpPr/>
          <p:nvPr/>
        </p:nvGrpSpPr>
        <p:grpSpPr>
          <a:xfrm>
            <a:off x="727918" y="1048128"/>
            <a:ext cx="6645794" cy="679613"/>
            <a:chOff x="241131" y="2153428"/>
            <a:chExt cx="6645794" cy="679613"/>
          </a:xfrm>
        </p:grpSpPr>
        <p:sp>
          <p:nvSpPr>
            <p:cNvPr id="655" name="Google Shape;655;p32"/>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01</a:t>
              </a:r>
              <a:endParaRPr sz="3000" dirty="0">
                <a:solidFill>
                  <a:schemeClr val="accent1">
                    <a:lumMod val="50000"/>
                  </a:schemeClr>
                </a:solidFill>
                <a:latin typeface="Oswald"/>
                <a:ea typeface="Oswald"/>
                <a:cs typeface="Oswald"/>
                <a:sym typeface="Oswald"/>
              </a:endParaRPr>
            </a:p>
          </p:txBody>
        </p:sp>
        <p:sp>
          <p:nvSpPr>
            <p:cNvPr id="671" name="Google Shape;671;p32"/>
            <p:cNvSpPr txBox="1"/>
            <p:nvPr/>
          </p:nvSpPr>
          <p:spPr>
            <a:xfrm>
              <a:off x="926907" y="2206341"/>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ADMIN :</a:t>
              </a:r>
              <a:endParaRPr sz="1800" dirty="0">
                <a:solidFill>
                  <a:schemeClr val="accent1">
                    <a:lumMod val="50000"/>
                  </a:schemeClr>
                </a:solidFill>
                <a:latin typeface="Oswald"/>
                <a:ea typeface="Oswald"/>
                <a:cs typeface="Oswald"/>
                <a:sym typeface="Oswald"/>
              </a:endParaRPr>
            </a:p>
          </p:txBody>
        </p:sp>
        <p:sp>
          <p:nvSpPr>
            <p:cNvPr id="672" name="Google Shape;672;p32"/>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2" name="Google Shape;666;p32">
            <a:extLst>
              <a:ext uri="{FF2B5EF4-FFF2-40B4-BE49-F238E27FC236}">
                <a16:creationId xmlns:a16="http://schemas.microsoft.com/office/drawing/2014/main" id="{AF8B0198-7732-5712-9105-7462F9975C20}"/>
              </a:ext>
            </a:extLst>
          </p:cNvPr>
          <p:cNvSpPr txBox="1"/>
          <p:nvPr/>
        </p:nvSpPr>
        <p:spPr>
          <a:xfrm>
            <a:off x="2302805" y="1339923"/>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Registration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4" name="Google Shape;669;p32">
            <a:extLst>
              <a:ext uri="{FF2B5EF4-FFF2-40B4-BE49-F238E27FC236}">
                <a16:creationId xmlns:a16="http://schemas.microsoft.com/office/drawing/2014/main" id="{1089D54E-FE2E-89A8-765D-75B7D60680BA}"/>
              </a:ext>
            </a:extLst>
          </p:cNvPr>
          <p:cNvGrpSpPr/>
          <p:nvPr/>
        </p:nvGrpSpPr>
        <p:grpSpPr>
          <a:xfrm>
            <a:off x="727918" y="1621915"/>
            <a:ext cx="6645794" cy="679613"/>
            <a:chOff x="241131" y="2153428"/>
            <a:chExt cx="6645794" cy="679613"/>
          </a:xfrm>
        </p:grpSpPr>
        <p:sp>
          <p:nvSpPr>
            <p:cNvPr id="45" name="Google Shape;655;p32">
              <a:extLst>
                <a:ext uri="{FF2B5EF4-FFF2-40B4-BE49-F238E27FC236}">
                  <a16:creationId xmlns:a16="http://schemas.microsoft.com/office/drawing/2014/main" id="{4DC679DE-2553-21A0-BFC3-13CFF2A9336E}"/>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02</a:t>
              </a:r>
              <a:endParaRPr sz="3000" dirty="0">
                <a:solidFill>
                  <a:schemeClr val="accent1">
                    <a:lumMod val="50000"/>
                  </a:schemeClr>
                </a:solidFill>
                <a:latin typeface="Oswald"/>
                <a:ea typeface="Oswald"/>
                <a:cs typeface="Oswald"/>
                <a:sym typeface="Oswald"/>
              </a:endParaRPr>
            </a:p>
          </p:txBody>
        </p:sp>
        <p:sp>
          <p:nvSpPr>
            <p:cNvPr id="46" name="Google Shape;671;p32">
              <a:extLst>
                <a:ext uri="{FF2B5EF4-FFF2-40B4-BE49-F238E27FC236}">
                  <a16:creationId xmlns:a16="http://schemas.microsoft.com/office/drawing/2014/main" id="{9C2BC564-5422-5DB0-9385-F3703DDDD1C4}"/>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CUSTOMER:</a:t>
              </a:r>
              <a:endParaRPr sz="1800" dirty="0">
                <a:solidFill>
                  <a:schemeClr val="accent2"/>
                </a:solidFill>
                <a:latin typeface="Oswald"/>
                <a:ea typeface="Oswald"/>
                <a:cs typeface="Oswald"/>
                <a:sym typeface="Oswald"/>
              </a:endParaRPr>
            </a:p>
          </p:txBody>
        </p:sp>
        <p:sp>
          <p:nvSpPr>
            <p:cNvPr id="47" name="Google Shape;672;p32">
              <a:extLst>
                <a:ext uri="{FF2B5EF4-FFF2-40B4-BE49-F238E27FC236}">
                  <a16:creationId xmlns:a16="http://schemas.microsoft.com/office/drawing/2014/main" id="{1F826A62-BA79-8A41-C48B-94CB9CA3C92E}"/>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8" name="Google Shape;666;p32">
            <a:extLst>
              <a:ext uri="{FF2B5EF4-FFF2-40B4-BE49-F238E27FC236}">
                <a16:creationId xmlns:a16="http://schemas.microsoft.com/office/drawing/2014/main" id="{38B6B930-164D-B889-116A-7CA841667E46}"/>
              </a:ext>
            </a:extLst>
          </p:cNvPr>
          <p:cNvSpPr txBox="1"/>
          <p:nvPr/>
        </p:nvSpPr>
        <p:spPr>
          <a:xfrm>
            <a:off x="2518294" y="1854760"/>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SignUp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9" name="Google Shape;669;p32">
            <a:extLst>
              <a:ext uri="{FF2B5EF4-FFF2-40B4-BE49-F238E27FC236}">
                <a16:creationId xmlns:a16="http://schemas.microsoft.com/office/drawing/2014/main" id="{7A39387F-AC7D-C21E-0B67-EB8BD7C9B238}"/>
              </a:ext>
            </a:extLst>
          </p:cNvPr>
          <p:cNvGrpSpPr/>
          <p:nvPr/>
        </p:nvGrpSpPr>
        <p:grpSpPr>
          <a:xfrm>
            <a:off x="669651" y="2196373"/>
            <a:ext cx="7368332" cy="679925"/>
            <a:chOff x="241131" y="2153428"/>
            <a:chExt cx="6645794" cy="679925"/>
          </a:xfrm>
        </p:grpSpPr>
        <p:sp>
          <p:nvSpPr>
            <p:cNvPr id="50" name="Google Shape;655;p32">
              <a:extLst>
                <a:ext uri="{FF2B5EF4-FFF2-40B4-BE49-F238E27FC236}">
                  <a16:creationId xmlns:a16="http://schemas.microsoft.com/office/drawing/2014/main" id="{D7A14681-BBDA-2713-05BA-BF3C6277802B}"/>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03</a:t>
              </a:r>
              <a:endParaRPr sz="3000" dirty="0">
                <a:solidFill>
                  <a:schemeClr val="accent1">
                    <a:lumMod val="50000"/>
                  </a:schemeClr>
                </a:solidFill>
                <a:latin typeface="Oswald"/>
                <a:ea typeface="Oswald"/>
                <a:cs typeface="Oswald"/>
                <a:sym typeface="Oswald"/>
              </a:endParaRPr>
            </a:p>
          </p:txBody>
        </p:sp>
        <p:sp>
          <p:nvSpPr>
            <p:cNvPr id="51" name="Google Shape;671;p32">
              <a:extLst>
                <a:ext uri="{FF2B5EF4-FFF2-40B4-BE49-F238E27FC236}">
                  <a16:creationId xmlns:a16="http://schemas.microsoft.com/office/drawing/2014/main" id="{2E048302-A964-6C1E-9680-063BA3EAAB78}"/>
                </a:ext>
              </a:extLst>
            </p:cNvPr>
            <p:cNvSpPr txBox="1"/>
            <p:nvPr/>
          </p:nvSpPr>
          <p:spPr>
            <a:xfrm>
              <a:off x="911148" y="2206653"/>
              <a:ext cx="1574463"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PRODUCT LIST :</a:t>
              </a:r>
              <a:endParaRPr sz="1800" dirty="0">
                <a:solidFill>
                  <a:schemeClr val="accent1">
                    <a:lumMod val="50000"/>
                  </a:schemeClr>
                </a:solidFill>
                <a:latin typeface="Oswald"/>
                <a:ea typeface="Oswald"/>
                <a:cs typeface="Oswald"/>
                <a:sym typeface="Oswald"/>
              </a:endParaRPr>
            </a:p>
          </p:txBody>
        </p:sp>
        <p:sp>
          <p:nvSpPr>
            <p:cNvPr id="52" name="Google Shape;672;p32">
              <a:extLst>
                <a:ext uri="{FF2B5EF4-FFF2-40B4-BE49-F238E27FC236}">
                  <a16:creationId xmlns:a16="http://schemas.microsoft.com/office/drawing/2014/main" id="{62627DE6-5BDE-CF55-6993-475F019CA136}"/>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3" name="Google Shape;669;p32">
            <a:extLst>
              <a:ext uri="{FF2B5EF4-FFF2-40B4-BE49-F238E27FC236}">
                <a16:creationId xmlns:a16="http://schemas.microsoft.com/office/drawing/2014/main" id="{CABE8A6D-8805-3362-95D8-DB489007923B}"/>
              </a:ext>
            </a:extLst>
          </p:cNvPr>
          <p:cNvGrpSpPr/>
          <p:nvPr/>
        </p:nvGrpSpPr>
        <p:grpSpPr>
          <a:xfrm>
            <a:off x="727918" y="2755812"/>
            <a:ext cx="6645794" cy="679613"/>
            <a:chOff x="241131" y="2153428"/>
            <a:chExt cx="6645794" cy="679613"/>
          </a:xfrm>
        </p:grpSpPr>
        <p:sp>
          <p:nvSpPr>
            <p:cNvPr id="54" name="Google Shape;655;p32">
              <a:extLst>
                <a:ext uri="{FF2B5EF4-FFF2-40B4-BE49-F238E27FC236}">
                  <a16:creationId xmlns:a16="http://schemas.microsoft.com/office/drawing/2014/main" id="{1EF0102A-EED5-AF41-9A06-F88FBD4798B2}"/>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04</a:t>
              </a:r>
              <a:endParaRPr sz="3000" dirty="0">
                <a:solidFill>
                  <a:schemeClr val="accent1">
                    <a:lumMod val="50000"/>
                  </a:schemeClr>
                </a:solidFill>
                <a:latin typeface="Oswald"/>
                <a:ea typeface="Oswald"/>
                <a:cs typeface="Oswald"/>
                <a:sym typeface="Oswald"/>
              </a:endParaRPr>
            </a:p>
          </p:txBody>
        </p:sp>
        <p:sp>
          <p:nvSpPr>
            <p:cNvPr id="55" name="Google Shape;671;p32">
              <a:extLst>
                <a:ext uri="{FF2B5EF4-FFF2-40B4-BE49-F238E27FC236}">
                  <a16:creationId xmlns:a16="http://schemas.microsoft.com/office/drawing/2014/main" id="{50D47646-5F21-4F38-3CEC-264B109E43C7}"/>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CAR</a:t>
              </a:r>
              <a:r>
                <a:rPr lang="en" dirty="0">
                  <a:solidFill>
                    <a:schemeClr val="accent1">
                      <a:lumMod val="50000"/>
                    </a:schemeClr>
                  </a:solidFill>
                  <a:latin typeface="Oswald"/>
                  <a:ea typeface="Oswald"/>
                  <a:cs typeface="Oswald"/>
                  <a:sym typeface="Oswald"/>
                </a:rPr>
                <a:t>T</a:t>
              </a:r>
              <a:r>
                <a:rPr lang="en" sz="1800" dirty="0">
                  <a:solidFill>
                    <a:schemeClr val="accent1">
                      <a:lumMod val="50000"/>
                    </a:schemeClr>
                  </a:solidFill>
                  <a:latin typeface="Oswald"/>
                  <a:ea typeface="Oswald"/>
                  <a:cs typeface="Oswald"/>
                  <a:sym typeface="Oswald"/>
                </a:rPr>
                <a:t>: </a:t>
              </a:r>
              <a:endParaRPr sz="1800" dirty="0">
                <a:solidFill>
                  <a:schemeClr val="accent2"/>
                </a:solidFill>
                <a:latin typeface="Oswald"/>
                <a:ea typeface="Oswald"/>
                <a:cs typeface="Oswald"/>
                <a:sym typeface="Oswald"/>
              </a:endParaRPr>
            </a:p>
          </p:txBody>
        </p:sp>
        <p:sp>
          <p:nvSpPr>
            <p:cNvPr id="56" name="Google Shape;672;p32">
              <a:extLst>
                <a:ext uri="{FF2B5EF4-FFF2-40B4-BE49-F238E27FC236}">
                  <a16:creationId xmlns:a16="http://schemas.microsoft.com/office/drawing/2014/main" id="{1AAEC003-D7EA-4422-2047-0090003C40D8}"/>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7" name="Google Shape;669;p32">
            <a:extLst>
              <a:ext uri="{FF2B5EF4-FFF2-40B4-BE49-F238E27FC236}">
                <a16:creationId xmlns:a16="http://schemas.microsoft.com/office/drawing/2014/main" id="{E369155C-E0AC-BA25-0C3F-35B79CE8D1A3}"/>
              </a:ext>
            </a:extLst>
          </p:cNvPr>
          <p:cNvGrpSpPr/>
          <p:nvPr/>
        </p:nvGrpSpPr>
        <p:grpSpPr>
          <a:xfrm>
            <a:off x="693206" y="3295189"/>
            <a:ext cx="6645794" cy="679613"/>
            <a:chOff x="241131" y="2153428"/>
            <a:chExt cx="6645794" cy="679613"/>
          </a:xfrm>
        </p:grpSpPr>
        <p:sp>
          <p:nvSpPr>
            <p:cNvPr id="58" name="Google Shape;655;p32">
              <a:extLst>
                <a:ext uri="{FF2B5EF4-FFF2-40B4-BE49-F238E27FC236}">
                  <a16:creationId xmlns:a16="http://schemas.microsoft.com/office/drawing/2014/main" id="{638EEFC6-2187-1952-8A39-2DC564AC95B0}"/>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05</a:t>
              </a:r>
              <a:endParaRPr sz="3000" dirty="0">
                <a:solidFill>
                  <a:schemeClr val="accent1">
                    <a:lumMod val="50000"/>
                  </a:schemeClr>
                </a:solidFill>
                <a:latin typeface="Oswald"/>
                <a:ea typeface="Oswald"/>
                <a:cs typeface="Oswald"/>
                <a:sym typeface="Oswald"/>
              </a:endParaRPr>
            </a:p>
          </p:txBody>
        </p:sp>
        <p:sp>
          <p:nvSpPr>
            <p:cNvPr id="59" name="Google Shape;671;p32">
              <a:extLst>
                <a:ext uri="{FF2B5EF4-FFF2-40B4-BE49-F238E27FC236}">
                  <a16:creationId xmlns:a16="http://schemas.microsoft.com/office/drawing/2014/main" id="{E0CCFCF0-D076-B548-6110-AF1611A3F4E3}"/>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ORDER :</a:t>
              </a:r>
              <a:endParaRPr sz="1800" dirty="0">
                <a:solidFill>
                  <a:schemeClr val="accent2"/>
                </a:solidFill>
                <a:latin typeface="Oswald"/>
                <a:ea typeface="Oswald"/>
                <a:cs typeface="Oswald"/>
                <a:sym typeface="Oswald"/>
              </a:endParaRPr>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1" name="Google Shape;666;p32">
            <a:extLst>
              <a:ext uri="{FF2B5EF4-FFF2-40B4-BE49-F238E27FC236}">
                <a16:creationId xmlns:a16="http://schemas.microsoft.com/office/drawing/2014/main" id="{50F5CF37-9BE1-DC50-5322-231EFF5BF879}"/>
              </a:ext>
            </a:extLst>
          </p:cNvPr>
          <p:cNvSpPr txBox="1"/>
          <p:nvPr/>
        </p:nvSpPr>
        <p:spPr>
          <a:xfrm>
            <a:off x="2793863" y="2509724"/>
            <a:ext cx="3628438" cy="474258"/>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Add/Edit Mart items by Admin.</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62" name="Google Shape;669;p32">
            <a:extLst>
              <a:ext uri="{FF2B5EF4-FFF2-40B4-BE49-F238E27FC236}">
                <a16:creationId xmlns:a16="http://schemas.microsoft.com/office/drawing/2014/main" id="{45DA4C22-72A6-743D-4514-ECAB7112079D}"/>
              </a:ext>
            </a:extLst>
          </p:cNvPr>
          <p:cNvGrpSpPr/>
          <p:nvPr/>
        </p:nvGrpSpPr>
        <p:grpSpPr>
          <a:xfrm>
            <a:off x="727918" y="3746710"/>
            <a:ext cx="6645794" cy="679613"/>
            <a:chOff x="241131" y="2153428"/>
            <a:chExt cx="6645794" cy="679613"/>
          </a:xfrm>
        </p:grpSpPr>
        <p:sp>
          <p:nvSpPr>
            <p:cNvPr id="63" name="Google Shape;655;p32">
              <a:extLst>
                <a:ext uri="{FF2B5EF4-FFF2-40B4-BE49-F238E27FC236}">
                  <a16:creationId xmlns:a16="http://schemas.microsoft.com/office/drawing/2014/main" id="{D502FA29-7447-6C3A-98E1-E9E6E303542D}"/>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lumMod val="50000"/>
                    </a:schemeClr>
                  </a:solidFill>
                  <a:latin typeface="Oswald"/>
                  <a:ea typeface="Oswald"/>
                  <a:cs typeface="Oswald"/>
                  <a:sym typeface="Oswald"/>
                </a:rPr>
                <a:t>06</a:t>
              </a:r>
              <a:endParaRPr sz="3000" dirty="0">
                <a:solidFill>
                  <a:schemeClr val="accent1">
                    <a:lumMod val="50000"/>
                  </a:schemeClr>
                </a:solidFill>
                <a:latin typeface="Oswald"/>
                <a:ea typeface="Oswald"/>
                <a:cs typeface="Oswald"/>
                <a:sym typeface="Oswald"/>
              </a:endParaRPr>
            </a:p>
          </p:txBody>
        </p:sp>
        <p:sp>
          <p:nvSpPr>
            <p:cNvPr id="640" name="Google Shape;671;p32">
              <a:extLst>
                <a:ext uri="{FF2B5EF4-FFF2-40B4-BE49-F238E27FC236}">
                  <a16:creationId xmlns:a16="http://schemas.microsoft.com/office/drawing/2014/main" id="{38ABF3B4-6441-48B6-E1B8-87E5F88C2C69}"/>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lumMod val="50000"/>
                    </a:schemeClr>
                  </a:solidFill>
                  <a:latin typeface="Oswald"/>
                  <a:ea typeface="Oswald"/>
                  <a:cs typeface="Oswald"/>
                  <a:sym typeface="Oswald"/>
                </a:rPr>
                <a:t>PAYMENT :</a:t>
              </a:r>
              <a:endParaRPr sz="1800" dirty="0">
                <a:solidFill>
                  <a:schemeClr val="accent1">
                    <a:lumMod val="50000"/>
                  </a:schemeClr>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42" name="Google Shape;666;p32">
            <a:extLst>
              <a:ext uri="{FF2B5EF4-FFF2-40B4-BE49-F238E27FC236}">
                <a16:creationId xmlns:a16="http://schemas.microsoft.com/office/drawing/2014/main" id="{E4B268C4-0BC7-AADD-0061-E5658194E958}"/>
              </a:ext>
            </a:extLst>
          </p:cNvPr>
          <p:cNvSpPr txBox="1"/>
          <p:nvPr/>
        </p:nvSpPr>
        <p:spPr>
          <a:xfrm>
            <a:off x="2004988" y="2920339"/>
            <a:ext cx="5166539" cy="412231"/>
          </a:xfrm>
          <a:prstGeom prst="rect">
            <a:avLst/>
          </a:prstGeom>
          <a:noFill/>
          <a:ln>
            <a:noFill/>
          </a:ln>
        </p:spPr>
        <p:txBody>
          <a:bodyPr spcFirstLastPara="1" wrap="square" lIns="91425" tIns="91425" rIns="91425" bIns="91425" anchor="ctr" anchorCtr="0">
            <a:noAutofit/>
          </a:bodyPr>
          <a:lstStyle/>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r>
              <a:rPr lang="en-US" sz="1600" dirty="0">
                <a:solidFill>
                  <a:schemeClr val="tx1">
                    <a:lumMod val="75000"/>
                  </a:schemeClr>
                </a:solidFill>
                <a:latin typeface="Times New Roman" panose="02020603050405020304" pitchFamily="18" charset="0"/>
                <a:cs typeface="Times New Roman" panose="02020603050405020304" pitchFamily="18" charset="0"/>
              </a:rPr>
              <a:t>Customer can add Mart Products from Product list.</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2123354" y="3761373"/>
            <a:ext cx="5960195"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Displays items present in customer’s cart and order status.</a:t>
            </a:r>
          </a:p>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405475" y="4142639"/>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Customer has to pay for placing of order.</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normAutofit fontScale="90000"/>
          </a:bodyPr>
          <a:lstStyle/>
          <a:p>
            <a:r>
              <a:rPr lang="en-IN" dirty="0">
                <a:latin typeface="Times New Roman" panose="02020603050405020304" pitchFamily="18" charset="0"/>
                <a:cs typeface="Times New Roman" panose="02020603050405020304" pitchFamily="18" charset="0"/>
              </a:rPr>
              <a:t>SPRING ANNOTATIONS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1852667108"/>
              </p:ext>
            </p:extLst>
          </p:nvPr>
        </p:nvGraphicFramePr>
        <p:xfrm>
          <a:off x="498021" y="1000482"/>
          <a:ext cx="7960179" cy="3795850"/>
        </p:xfrm>
        <a:graphic>
          <a:graphicData uri="http://schemas.openxmlformats.org/drawingml/2006/table">
            <a:tbl>
              <a:tblPr firstRow="1" bandRow="1">
                <a:tableStyleId>{0E3FDE45-AF77-4B5C-9715-49D594BDF05E}</a:tableStyleId>
              </a:tblPr>
              <a:tblGrid>
                <a:gridCol w="1923710">
                  <a:extLst>
                    <a:ext uri="{9D8B030D-6E8A-4147-A177-3AD203B41FA5}">
                      <a16:colId xmlns:a16="http://schemas.microsoft.com/office/drawing/2014/main" val="216903545"/>
                    </a:ext>
                  </a:extLst>
                </a:gridCol>
                <a:gridCol w="6036469">
                  <a:extLst>
                    <a:ext uri="{9D8B030D-6E8A-4147-A177-3AD203B41FA5}">
                      <a16:colId xmlns:a16="http://schemas.microsoft.com/office/drawing/2014/main" val="1260151293"/>
                    </a:ext>
                  </a:extLst>
                </a:gridCol>
              </a:tblGrid>
              <a:tr h="829694">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@Controller :</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b="0" kern="100" dirty="0">
                          <a:effectLst/>
                          <a:latin typeface="Times New Roman" panose="02020603050405020304" pitchFamily="18" charset="0"/>
                          <a:ea typeface="Calibri" panose="020F0502020204030204" pitchFamily="34" charset="0"/>
                          <a:cs typeface="Times New Roman" panose="02020603050405020304"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3901647"/>
                  </a:ext>
                </a:extLst>
              </a:tr>
              <a:tr h="805015">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@Autowired</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a:t>
                      </a:r>
                      <a:r>
                        <a:rPr lang="en-US" sz="1100" b="0" i="0" u="none" strike="noStrike" cap="none"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sym typeface="Arial"/>
                        </a:rPr>
                        <a:t>Autowiring feature of spring framework enables you to inject the object dependency implicitly. It internally uses setter or constructor injection.</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9854028"/>
                  </a:ext>
                </a:extLst>
              </a:tr>
              <a:tr h="699847">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@RequestMapping</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@RequestMapping is one of the most common annotation used in Spring Web applications. This annotation maps HTTP requests to handler methods of MVC and REST controllers.</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88049354"/>
                  </a:ext>
                </a:extLst>
              </a:tr>
              <a:tr h="424450">
                <a:tc>
                  <a:txBody>
                    <a:bodyPr/>
                    <a:lstStyle/>
                    <a:p>
                      <a:pPr>
                        <a:lnSpc>
                          <a:spcPct val="107000"/>
                        </a:lnSpc>
                        <a:spcAft>
                          <a:spcPts val="800"/>
                        </a:spcAft>
                      </a:pPr>
                      <a:r>
                        <a:rPr lang="en-US" sz="1100" b="1" kern="100">
                          <a:effectLst/>
                          <a:latin typeface="Times New Roman" panose="02020603050405020304" pitchFamily="18" charset="0"/>
                          <a:ea typeface="Calibri" panose="020F0502020204030204" pitchFamily="34" charset="0"/>
                          <a:cs typeface="Times New Roman" panose="02020603050405020304" pitchFamily="18" charset="0"/>
                        </a:rPr>
                        <a:t>@Entity</a:t>
                      </a:r>
                      <a:endParaRPr lang="en-IN" sz="11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@Entity annotation specifies that the class is an entity and is mapped to a database table.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9535144"/>
                  </a:ext>
                </a:extLst>
              </a:tr>
              <a:tr h="547368">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@Table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@Table annotation is used to create a table in database.</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tc>
                <a:extLst>
                  <a:ext uri="{0D108BD9-81ED-4DB2-BD59-A6C34878D82A}">
                    <a16:rowId xmlns:a16="http://schemas.microsoft.com/office/drawing/2014/main" val="3563312424"/>
                  </a:ext>
                </a:extLst>
              </a:tr>
              <a:tr h="489476">
                <a:tc>
                  <a:txBody>
                    <a:bodyPr/>
                    <a:lstStyle/>
                    <a:p>
                      <a:pPr>
                        <a:lnSpc>
                          <a:spcPct val="107000"/>
                        </a:lnSpc>
                        <a:spcAft>
                          <a:spcPts val="800"/>
                        </a:spcAft>
                      </a:pPr>
                      <a:r>
                        <a:rPr lang="en-US" sz="1100" b="1" kern="100" dirty="0">
                          <a:effectLst/>
                          <a:latin typeface="Times New Roman" panose="02020603050405020304" pitchFamily="18" charset="0"/>
                          <a:ea typeface="Calibri" panose="020F0502020204030204" pitchFamily="34" charset="0"/>
                          <a:cs typeface="Times New Roman" panose="02020603050405020304" pitchFamily="18" charset="0"/>
                        </a:rPr>
                        <a:t>@JoinColumn</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dirty="0">
                          <a:effectLst/>
                          <a:latin typeface="Times New Roman" panose="02020603050405020304" pitchFamily="18" charset="0"/>
                          <a:ea typeface="Calibri" panose="020F0502020204030204" pitchFamily="34" charset="0"/>
                          <a:cs typeface="Times New Roman" panose="02020603050405020304" pitchFamily="18" charset="0"/>
                        </a:rPr>
                        <a:t>The @JoinColumn is used to specify a column for joining an entity association or element collection.</a:t>
                      </a:r>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0565026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4478110" y="347168"/>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800</TotalTime>
  <Words>1464</Words>
  <Application>Microsoft Office PowerPoint</Application>
  <PresentationFormat>On-screen Show (16:9)</PresentationFormat>
  <Paragraphs>144</Paragraphs>
  <Slides>27</Slides>
  <Notes>19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Times New Roman</vt:lpstr>
      <vt:lpstr>Oswald</vt:lpstr>
      <vt:lpstr>Century Gothic</vt:lpstr>
      <vt:lpstr>Algerian</vt:lpstr>
      <vt:lpstr>Roboto</vt:lpstr>
      <vt:lpstr>Roboto Condensed Light</vt:lpstr>
      <vt:lpstr>Söhne</vt:lpstr>
      <vt:lpstr>Wingdings</vt:lpstr>
      <vt:lpstr>Arial</vt:lpstr>
      <vt:lpstr>Wingdings 3</vt:lpstr>
      <vt:lpstr>Livvic</vt:lpstr>
      <vt:lpstr>Ion</vt:lpstr>
      <vt:lpstr> ONLINE MART APPLICATION</vt:lpstr>
      <vt:lpstr>INTRODUCTION</vt:lpstr>
      <vt:lpstr>PROJECT OBJECTIVE</vt:lpstr>
      <vt:lpstr>TECHNOLOGY USED </vt:lpstr>
      <vt:lpstr>PROPOSED SYSTEM</vt:lpstr>
      <vt:lpstr>REQUIRED SPECIFICATIONS </vt:lpstr>
      <vt:lpstr>CONNECTION TO DATABASE</vt:lpstr>
      <vt:lpstr>MODULES</vt:lpstr>
      <vt:lpstr>SPRING ANNOTATIONS </vt:lpstr>
      <vt:lpstr>SPRING ANNOTATIONS </vt:lpstr>
      <vt:lpstr>SPRING ANNOTATIONS </vt:lpstr>
      <vt:lpstr>ADVANTAGES</vt:lpstr>
      <vt:lpstr>ADMIN REGISTRATION FROM POSTMAN</vt:lpstr>
      <vt:lpstr>ADMIN TABLE</vt:lpstr>
      <vt:lpstr>CUSTOMER REGISTRATION</vt:lpstr>
      <vt:lpstr>CUSTOMER TABLE</vt:lpstr>
      <vt:lpstr>ADMIN SIGNIN </vt:lpstr>
      <vt:lpstr>ADD ITEMS FROM ADMIN</vt:lpstr>
      <vt:lpstr>Cart PRODUCT TABLE</vt:lpstr>
      <vt:lpstr>CART PRODUCT LIST</vt:lpstr>
      <vt:lpstr>CUSTOMER SIGNIN</vt:lpstr>
      <vt:lpstr>CUSTOMER HOME PAGE</vt:lpstr>
      <vt:lpstr>CUSTOMER CART</vt:lpstr>
      <vt:lpstr>CUSTOMER PAYMENT</vt:lpstr>
      <vt:lpstr>CUSTOMER ORDER STATUS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bathina akash</cp:lastModifiedBy>
  <cp:revision>43</cp:revision>
  <dcterms:modified xsi:type="dcterms:W3CDTF">2023-10-20T09:29:02Z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